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125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117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119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23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120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27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116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24.xml"/>
  <Override ContentType="application/vnd.openxmlformats-officedocument.presentationml.notesSlide+xml" PartName="/ppt/notesSlides/notesSlide126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122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118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2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115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1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13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123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18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98.xml"/>
  <Override ContentType="application/vnd.openxmlformats-officedocument.presentationml.slide+xml" PartName="/ppt/slides/slide125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63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116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114.xml"/>
  <Override ContentType="application/vnd.openxmlformats-officedocument.presentationml.slide+xml" PartName="/ppt/slides/slide31.xml"/>
  <Override ContentType="application/vnd.openxmlformats-officedocument.presentationml.slide+xml" PartName="/ppt/slides/slide127.xml"/>
  <Override ContentType="application/vnd.openxmlformats-officedocument.presentationml.slide+xml" PartName="/ppt/slides/slide120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22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1.xml"/>
  <Override ContentType="application/vnd.openxmlformats-officedocument.presentationml.slide+xml" PartName="/ppt/slides/slide110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124.xml"/>
  <Override ContentType="application/vnd.openxmlformats-officedocument.presentationml.slide+xml" PartName="/ppt/slides/slide83.xml"/>
  <Override ContentType="application/vnd.openxmlformats-officedocument.presentationml.slide+xml" PartName="/ppt/slides/slide106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119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126.xml"/>
  <Override ContentType="application/vnd.openxmlformats-officedocument.presentationml.slide+xml" PartName="/ppt/slides/slide109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117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128.xml"/>
  <Override ContentType="application/vnd.openxmlformats-officedocument.presentationml.slide+xml" PartName="/ppt/slides/slide92.xml"/>
  <Override ContentType="application/vnd.openxmlformats-officedocument.presentationml.slide+xml" PartName="/ppt/slides/slide115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4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  <p:sldId id="320" r:id="rId69"/>
    <p:sldId id="321" r:id="rId70"/>
    <p:sldId id="322" r:id="rId71"/>
    <p:sldId id="323" r:id="rId72"/>
    <p:sldId id="324" r:id="rId73"/>
    <p:sldId id="325" r:id="rId74"/>
    <p:sldId id="326" r:id="rId75"/>
    <p:sldId id="327" r:id="rId76"/>
    <p:sldId id="328" r:id="rId77"/>
    <p:sldId id="329" r:id="rId78"/>
    <p:sldId id="330" r:id="rId79"/>
    <p:sldId id="331" r:id="rId80"/>
    <p:sldId id="332" r:id="rId81"/>
    <p:sldId id="333" r:id="rId82"/>
    <p:sldId id="334" r:id="rId83"/>
    <p:sldId id="335" r:id="rId84"/>
    <p:sldId id="336" r:id="rId85"/>
    <p:sldId id="337" r:id="rId86"/>
    <p:sldId id="338" r:id="rId87"/>
    <p:sldId id="339" r:id="rId88"/>
    <p:sldId id="340" r:id="rId89"/>
    <p:sldId id="341" r:id="rId90"/>
    <p:sldId id="342" r:id="rId91"/>
    <p:sldId id="343" r:id="rId92"/>
    <p:sldId id="344" r:id="rId93"/>
    <p:sldId id="345" r:id="rId94"/>
    <p:sldId id="346" r:id="rId95"/>
    <p:sldId id="347" r:id="rId96"/>
    <p:sldId id="348" r:id="rId97"/>
    <p:sldId id="349" r:id="rId98"/>
    <p:sldId id="350" r:id="rId99"/>
    <p:sldId id="351" r:id="rId100"/>
    <p:sldId id="352" r:id="rId101"/>
    <p:sldId id="353" r:id="rId102"/>
    <p:sldId id="354" r:id="rId103"/>
    <p:sldId id="355" r:id="rId104"/>
    <p:sldId id="356" r:id="rId105"/>
    <p:sldId id="357" r:id="rId106"/>
    <p:sldId id="358" r:id="rId107"/>
    <p:sldId id="359" r:id="rId108"/>
    <p:sldId id="360" r:id="rId109"/>
    <p:sldId id="361" r:id="rId110"/>
    <p:sldId id="362" r:id="rId111"/>
    <p:sldId id="363" r:id="rId112"/>
    <p:sldId id="364" r:id="rId113"/>
    <p:sldId id="365" r:id="rId114"/>
    <p:sldId id="366" r:id="rId115"/>
    <p:sldId id="367" r:id="rId116"/>
    <p:sldId id="368" r:id="rId117"/>
    <p:sldId id="369" r:id="rId118"/>
    <p:sldId id="370" r:id="rId119"/>
    <p:sldId id="371" r:id="rId120"/>
    <p:sldId id="372" r:id="rId121"/>
    <p:sldId id="373" r:id="rId122"/>
    <p:sldId id="374" r:id="rId123"/>
    <p:sldId id="375" r:id="rId124"/>
    <p:sldId id="376" r:id="rId125"/>
    <p:sldId id="377" r:id="rId126"/>
    <p:sldId id="378" r:id="rId127"/>
    <p:sldId id="379" r:id="rId128"/>
    <p:sldId id="380" r:id="rId129"/>
    <p:sldId id="381" r:id="rId130"/>
    <p:sldId id="382" r:id="rId131"/>
    <p:sldId id="383" r:id="rId132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07" Type="http://schemas.openxmlformats.org/officeDocument/2006/relationships/slide" Target="slides/slide103.xml"/><Relationship Id="rId106" Type="http://schemas.openxmlformats.org/officeDocument/2006/relationships/slide" Target="slides/slide102.xml"/><Relationship Id="rId105" Type="http://schemas.openxmlformats.org/officeDocument/2006/relationships/slide" Target="slides/slide101.xml"/><Relationship Id="rId104" Type="http://schemas.openxmlformats.org/officeDocument/2006/relationships/slide" Target="slides/slide100.xml"/><Relationship Id="rId109" Type="http://schemas.openxmlformats.org/officeDocument/2006/relationships/slide" Target="slides/slide105.xml"/><Relationship Id="rId108" Type="http://schemas.openxmlformats.org/officeDocument/2006/relationships/slide" Target="slides/slide104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103" Type="http://schemas.openxmlformats.org/officeDocument/2006/relationships/slide" Target="slides/slide99.xml"/><Relationship Id="rId102" Type="http://schemas.openxmlformats.org/officeDocument/2006/relationships/slide" Target="slides/slide98.xml"/><Relationship Id="rId101" Type="http://schemas.openxmlformats.org/officeDocument/2006/relationships/slide" Target="slides/slide97.xml"/><Relationship Id="rId100" Type="http://schemas.openxmlformats.org/officeDocument/2006/relationships/slide" Target="slides/slide96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29" Type="http://schemas.openxmlformats.org/officeDocument/2006/relationships/slide" Target="slides/slide125.xml"/><Relationship Id="rId128" Type="http://schemas.openxmlformats.org/officeDocument/2006/relationships/slide" Target="slides/slide124.xml"/><Relationship Id="rId127" Type="http://schemas.openxmlformats.org/officeDocument/2006/relationships/slide" Target="slides/slide123.xml"/><Relationship Id="rId126" Type="http://schemas.openxmlformats.org/officeDocument/2006/relationships/slide" Target="slides/slide122.xml"/><Relationship Id="rId26" Type="http://schemas.openxmlformats.org/officeDocument/2006/relationships/slide" Target="slides/slide22.xml"/><Relationship Id="rId121" Type="http://schemas.openxmlformats.org/officeDocument/2006/relationships/slide" Target="slides/slide117.xml"/><Relationship Id="rId25" Type="http://schemas.openxmlformats.org/officeDocument/2006/relationships/slide" Target="slides/slide21.xml"/><Relationship Id="rId120" Type="http://schemas.openxmlformats.org/officeDocument/2006/relationships/slide" Target="slides/slide116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125" Type="http://schemas.openxmlformats.org/officeDocument/2006/relationships/slide" Target="slides/slide121.xml"/><Relationship Id="rId29" Type="http://schemas.openxmlformats.org/officeDocument/2006/relationships/slide" Target="slides/slide25.xml"/><Relationship Id="rId124" Type="http://schemas.openxmlformats.org/officeDocument/2006/relationships/slide" Target="slides/slide120.xml"/><Relationship Id="rId123" Type="http://schemas.openxmlformats.org/officeDocument/2006/relationships/slide" Target="slides/slide119.xml"/><Relationship Id="rId122" Type="http://schemas.openxmlformats.org/officeDocument/2006/relationships/slide" Target="slides/slide118.xml"/><Relationship Id="rId95" Type="http://schemas.openxmlformats.org/officeDocument/2006/relationships/slide" Target="slides/slide91.xml"/><Relationship Id="rId94" Type="http://schemas.openxmlformats.org/officeDocument/2006/relationships/slide" Target="slides/slide90.xml"/><Relationship Id="rId97" Type="http://schemas.openxmlformats.org/officeDocument/2006/relationships/slide" Target="slides/slide93.xml"/><Relationship Id="rId96" Type="http://schemas.openxmlformats.org/officeDocument/2006/relationships/slide" Target="slides/slide92.xml"/><Relationship Id="rId11" Type="http://schemas.openxmlformats.org/officeDocument/2006/relationships/slide" Target="slides/slide7.xml"/><Relationship Id="rId99" Type="http://schemas.openxmlformats.org/officeDocument/2006/relationships/slide" Target="slides/slide95.xml"/><Relationship Id="rId10" Type="http://schemas.openxmlformats.org/officeDocument/2006/relationships/slide" Target="slides/slide6.xml"/><Relationship Id="rId98" Type="http://schemas.openxmlformats.org/officeDocument/2006/relationships/slide" Target="slides/slide94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91" Type="http://schemas.openxmlformats.org/officeDocument/2006/relationships/slide" Target="slides/slide87.xml"/><Relationship Id="rId90" Type="http://schemas.openxmlformats.org/officeDocument/2006/relationships/slide" Target="slides/slide86.xml"/><Relationship Id="rId93" Type="http://schemas.openxmlformats.org/officeDocument/2006/relationships/slide" Target="slides/slide89.xml"/><Relationship Id="rId92" Type="http://schemas.openxmlformats.org/officeDocument/2006/relationships/slide" Target="slides/slide88.xml"/><Relationship Id="rId118" Type="http://schemas.openxmlformats.org/officeDocument/2006/relationships/slide" Target="slides/slide114.xml"/><Relationship Id="rId117" Type="http://schemas.openxmlformats.org/officeDocument/2006/relationships/slide" Target="slides/slide113.xml"/><Relationship Id="rId116" Type="http://schemas.openxmlformats.org/officeDocument/2006/relationships/slide" Target="slides/slide112.xml"/><Relationship Id="rId115" Type="http://schemas.openxmlformats.org/officeDocument/2006/relationships/slide" Target="slides/slide111.xml"/><Relationship Id="rId119" Type="http://schemas.openxmlformats.org/officeDocument/2006/relationships/slide" Target="slides/slide115.xml"/><Relationship Id="rId15" Type="http://schemas.openxmlformats.org/officeDocument/2006/relationships/slide" Target="slides/slide11.xml"/><Relationship Id="rId110" Type="http://schemas.openxmlformats.org/officeDocument/2006/relationships/slide" Target="slides/slide106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14" Type="http://schemas.openxmlformats.org/officeDocument/2006/relationships/slide" Target="slides/slide110.xml"/><Relationship Id="rId18" Type="http://schemas.openxmlformats.org/officeDocument/2006/relationships/slide" Target="slides/slide14.xml"/><Relationship Id="rId113" Type="http://schemas.openxmlformats.org/officeDocument/2006/relationships/slide" Target="slides/slide109.xml"/><Relationship Id="rId112" Type="http://schemas.openxmlformats.org/officeDocument/2006/relationships/slide" Target="slides/slide108.xml"/><Relationship Id="rId111" Type="http://schemas.openxmlformats.org/officeDocument/2006/relationships/slide" Target="slides/slide107.xml"/><Relationship Id="rId84" Type="http://schemas.openxmlformats.org/officeDocument/2006/relationships/slide" Target="slides/slide80.xml"/><Relationship Id="rId83" Type="http://schemas.openxmlformats.org/officeDocument/2006/relationships/slide" Target="slides/slide79.xml"/><Relationship Id="rId86" Type="http://schemas.openxmlformats.org/officeDocument/2006/relationships/slide" Target="slides/slide82.xml"/><Relationship Id="rId85" Type="http://schemas.openxmlformats.org/officeDocument/2006/relationships/slide" Target="slides/slide81.xml"/><Relationship Id="rId88" Type="http://schemas.openxmlformats.org/officeDocument/2006/relationships/slide" Target="slides/slide84.xml"/><Relationship Id="rId87" Type="http://schemas.openxmlformats.org/officeDocument/2006/relationships/slide" Target="slides/slide83.xml"/><Relationship Id="rId89" Type="http://schemas.openxmlformats.org/officeDocument/2006/relationships/slide" Target="slides/slide85.xml"/><Relationship Id="rId80" Type="http://schemas.openxmlformats.org/officeDocument/2006/relationships/slide" Target="slides/slide76.xml"/><Relationship Id="rId82" Type="http://schemas.openxmlformats.org/officeDocument/2006/relationships/slide" Target="slides/slide78.xml"/><Relationship Id="rId81" Type="http://schemas.openxmlformats.org/officeDocument/2006/relationships/slide" Target="slides/slide77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73" Type="http://schemas.openxmlformats.org/officeDocument/2006/relationships/slide" Target="slides/slide69.xml"/><Relationship Id="rId72" Type="http://schemas.openxmlformats.org/officeDocument/2006/relationships/slide" Target="slides/slide68.xml"/><Relationship Id="rId75" Type="http://schemas.openxmlformats.org/officeDocument/2006/relationships/slide" Target="slides/slide71.xml"/><Relationship Id="rId74" Type="http://schemas.openxmlformats.org/officeDocument/2006/relationships/slide" Target="slides/slide70.xml"/><Relationship Id="rId77" Type="http://schemas.openxmlformats.org/officeDocument/2006/relationships/slide" Target="slides/slide73.xml"/><Relationship Id="rId76" Type="http://schemas.openxmlformats.org/officeDocument/2006/relationships/slide" Target="slides/slide72.xml"/><Relationship Id="rId79" Type="http://schemas.openxmlformats.org/officeDocument/2006/relationships/slide" Target="slides/slide75.xml"/><Relationship Id="rId78" Type="http://schemas.openxmlformats.org/officeDocument/2006/relationships/slide" Target="slides/slide74.xml"/><Relationship Id="rId71" Type="http://schemas.openxmlformats.org/officeDocument/2006/relationships/slide" Target="slides/slide67.xml"/><Relationship Id="rId70" Type="http://schemas.openxmlformats.org/officeDocument/2006/relationships/slide" Target="slides/slide66.xml"/><Relationship Id="rId132" Type="http://schemas.openxmlformats.org/officeDocument/2006/relationships/slide" Target="slides/slide128.xml"/><Relationship Id="rId131" Type="http://schemas.openxmlformats.org/officeDocument/2006/relationships/slide" Target="slides/slide127.xml"/><Relationship Id="rId130" Type="http://schemas.openxmlformats.org/officeDocument/2006/relationships/slide" Target="slides/slide126.xml"/><Relationship Id="rId62" Type="http://schemas.openxmlformats.org/officeDocument/2006/relationships/slide" Target="slides/slide58.xml"/><Relationship Id="rId61" Type="http://schemas.openxmlformats.org/officeDocument/2006/relationships/slide" Target="slides/slide57.xml"/><Relationship Id="rId64" Type="http://schemas.openxmlformats.org/officeDocument/2006/relationships/slide" Target="slides/slide60.xml"/><Relationship Id="rId63" Type="http://schemas.openxmlformats.org/officeDocument/2006/relationships/slide" Target="slides/slide59.xml"/><Relationship Id="rId66" Type="http://schemas.openxmlformats.org/officeDocument/2006/relationships/slide" Target="slides/slide62.xml"/><Relationship Id="rId65" Type="http://schemas.openxmlformats.org/officeDocument/2006/relationships/slide" Target="slides/slide61.xml"/><Relationship Id="rId68" Type="http://schemas.openxmlformats.org/officeDocument/2006/relationships/slide" Target="slides/slide64.xml"/><Relationship Id="rId67" Type="http://schemas.openxmlformats.org/officeDocument/2006/relationships/slide" Target="slides/slide63.xml"/><Relationship Id="rId60" Type="http://schemas.openxmlformats.org/officeDocument/2006/relationships/slide" Target="slides/slide56.xml"/><Relationship Id="rId69" Type="http://schemas.openxmlformats.org/officeDocument/2006/relationships/slide" Target="slides/slide6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55" Type="http://schemas.openxmlformats.org/officeDocument/2006/relationships/slide" Target="slides/slide51.xml"/><Relationship Id="rId54" Type="http://schemas.openxmlformats.org/officeDocument/2006/relationships/slide" Target="slides/slide50.xml"/><Relationship Id="rId57" Type="http://schemas.openxmlformats.org/officeDocument/2006/relationships/slide" Target="slides/slide53.xml"/><Relationship Id="rId56" Type="http://schemas.openxmlformats.org/officeDocument/2006/relationships/slide" Target="slides/slide52.xml"/><Relationship Id="rId59" Type="http://schemas.openxmlformats.org/officeDocument/2006/relationships/slide" Target="slides/slide55.xml"/><Relationship Id="rId58" Type="http://schemas.openxmlformats.org/officeDocument/2006/relationships/slide" Target="slides/slide5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gb91814ee3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" name="Google Shape;32;gb91814ee3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bd65e96a7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bd65e96a7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g653354f06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4" name="Google Shape;724;g653354f06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g653354f06_3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0" name="Google Shape;730;g653354f06_3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g653354f06_3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6" name="Google Shape;736;g653354f06_3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g653354f06_3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3" name="Google Shape;743;g653354f06_3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653354f06_3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" name="Google Shape;748;g653354f06_3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g653354f06_3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3" name="Google Shape;753;g653354f06_3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g653354f06_3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8" name="Google Shape;758;g653354f06_3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g653354f06_3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3" name="Google Shape;763;g653354f06_3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g653354f06_3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9" name="Google Shape;769;g653354f06_3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g653354f06_3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8" name="Google Shape;778;g653354f06_3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bd65e96a7_0_2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bd65e96a7_0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2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g653354f06_3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4" name="Google Shape;784;g653354f06_3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g653354f06_3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9" name="Google Shape;789;g653354f06_3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g653354f06_3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5" name="Google Shape;795;g653354f06_3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g653354f06_3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1" name="Google Shape;801;g653354f06_3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7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g653354f06_3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9" name="Google Shape;809;g653354f06_3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3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g653354f06_3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5" name="Google Shape;815;g653354f06_3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g653354f06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1" name="Google Shape;821;g653354f06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6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g6569ff913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8" name="Google Shape;828;g6569ff913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g6569ff913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3" name="Google Shape;833;g6569ff913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7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g56f3b7f93ff27841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9" name="Google Shape;839;g56f3b7f93ff27841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bd65e96a7_0_2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bd65e96a7_0_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g56f3b7f93ff27841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5" name="Google Shape;845;g56f3b7f93ff27841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9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g6569ff913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1" name="Google Shape;851;g6569ff913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5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g6569ff913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7" name="Google Shape;857;g6569ff913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g6569ff913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3" name="Google Shape;863;g6569ff913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7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g55d00ace4dfc222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9" name="Google Shape;869;g55d00ace4dfc222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3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g6569ff913_0_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5" name="Google Shape;875;g6569ff913_0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9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g56f3b7f93ff27841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1" name="Google Shape;881;g56f3b7f93ff27841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5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g1c82205c58a1f79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7" name="Google Shape;887;g1c82205c58a1f79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g6569ff913_0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3" name="Google Shape;893;g6569ff913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bd65e96a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bd65e96a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bd65e96a7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bd65e96a7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bd65e96a7_0_2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bd65e96a7_0_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bd65e96a7_0_2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bd65e96a7_0_2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bd65e96a7_0_2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bd65e96a7_0_2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bd65e96a7_0_2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bd65e96a7_0_2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bd65e96a7_0_2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bd65e96a7_0_2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gbd65e96a7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" name="Google Shape;38;gbd65e96a7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bd65e96a7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bd65e96a7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b9181523b_1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b9181523b_1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bd65e96a7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bd65e96a7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b9181523b_1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b9181523b_1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bd65e96a7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bd65e96a7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bd65e96a7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bd65e96a7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bd65e96a7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bd65e96a7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bd65e96a7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bd65e96a7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b9181523b_1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b9181523b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6569ff913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6569ff913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g653354f06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" name="Google Shape;43;g653354f06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653354f06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653354f06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ba0872eb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ba0872eb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bd65e96a7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bd65e96a7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bd65e96a7_0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bd65e96a7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bd65e96a7_0_2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bd65e96a7_0_2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653354f06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653354f06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653354f06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653354f06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653354f06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653354f06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6569ff913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6569ff913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653354f06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653354f06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g6569ff913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" name="Google Shape;49;g6569ff913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653354f06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653354f06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653354f06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653354f06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bd65e96a7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bd65e96a7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6569ff913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6569ff913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bd65e96a7_0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bd65e96a7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6569ff913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6569ff913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6569ff913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6569ff913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6569ff913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6569ff913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bd65e96a7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bd65e96a7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653354f06_4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653354f06_4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bd65e96a7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gbd65e96a7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653354f06_4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653354f06_4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653354f06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653354f06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653354f06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653354f06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6569ff913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6569ff913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6569ff913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6569ff913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6569ff913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6569ff913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653354f06_4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653354f06_4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653354f06_4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653354f06_4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653354f06_4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653354f06_4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653354f06_4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653354f06_4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b9181523b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b9181523b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653354f06_4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653354f06_4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653354f06_4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653354f06_4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653354f06_4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653354f06_4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653354f06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653354f06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653354f06_5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653354f06_5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653354f06_5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653354f06_5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653354f06_5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653354f06_5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653354f06_5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653354f06_5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653354f06_5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653354f06_5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653354f06_5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653354f06_5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b9181523b_1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b9181523b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653354f06_5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653354f06_5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653354f06_5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653354f06_5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653354f06_5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Google Shape;527;g653354f06_5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653354f06_5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653354f06_5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653354f06_5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9" name="Google Shape;539;g653354f06_5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6569ff913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6569ff913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56f3b7f93ff27841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56f3b7f93ff27841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7556e34ffb53e04c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Google Shape;558;g7556e34ffb53e04c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6569ff913_0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Google Shape;576;g6569ff913_0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6569ff913_0_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Google Shape;597;g6569ff913_0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653354f06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653354f06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56f3b7f93ff2784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" name="Google Shape;602;g56f3b7f93ff2784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56f3b7f93ff27841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2" name="Google Shape;612;g56f3b7f93ff2784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56f3b7f93ff2784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" name="Google Shape;619;g56f3b7f93ff2784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56f3b7f93ff27841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5" name="Google Shape;625;g56f3b7f93ff2784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56f3b7f93ff27841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56f3b7f93ff27841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g56f3b7f93ff27841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0" name="Google Shape;640;g56f3b7f93ff27841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56f3b7f93ff27841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56f3b7f93ff27841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56f3b7f93ff27841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4" name="Google Shape;654;g56f3b7f93ff27841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gbd65e96a7_0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3" name="Google Shape;663;gbd65e96a7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gbd65e96a7_0_2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8" name="Google Shape;668;gbd65e96a7_0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b9181523b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b9181523b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gbd65e96a7_0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7" name="Google Shape;677;gbd65e96a7_0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gbd65e96a7_0_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1" name="Google Shape;681;gbd65e96a7_0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bd65e96a7_0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bd65e96a7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gbd65e96a7_0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9" name="Google Shape;689;gbd65e96a7_0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gbd65e96a7_0_2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4" name="Google Shape;694;gbd65e96a7_0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gbd65e96a7_0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8" name="Google Shape;698;gbd65e96a7_0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653354f06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2" name="Google Shape;702;g653354f06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g653354f06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7" name="Google Shape;707;g653354f06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g653354f06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2" name="Google Shape;712;g653354f06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g653354f06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8" name="Google Shape;718;g653354f06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685800" y="1583342"/>
            <a:ext cx="7772400" cy="1159856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685800" y="2840054"/>
            <a:ext cx="7772400" cy="784738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556791" y="4749851"/>
            <a:ext cx="548700" cy="393525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5" name="Google Shape;15;p3"/>
          <p:cNvSpPr txBox="1"/>
          <p:nvPr>
            <p:ph idx="1" type="body"/>
          </p:nvPr>
        </p:nvSpPr>
        <p:spPr>
          <a:xfrm>
            <a:off x="457200" y="1200150"/>
            <a:ext cx="8229600" cy="3725681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556791" y="4749851"/>
            <a:ext cx="548700" cy="393525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457200" y="1200150"/>
            <a:ext cx="3994526" cy="3725681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2" type="body"/>
          </p:nvPr>
        </p:nvSpPr>
        <p:spPr>
          <a:xfrm>
            <a:off x="4692274" y="1200150"/>
            <a:ext cx="3994526" cy="3725681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2" type="sldNum"/>
          </p:nvPr>
        </p:nvSpPr>
        <p:spPr>
          <a:xfrm>
            <a:off x="8556791" y="4749851"/>
            <a:ext cx="548700" cy="393525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556791" y="4749851"/>
            <a:ext cx="548700" cy="393525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idx="1" type="body"/>
          </p:nvPr>
        </p:nvSpPr>
        <p:spPr>
          <a:xfrm>
            <a:off x="457200" y="4406309"/>
            <a:ext cx="8229600" cy="51952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556791" y="4749851"/>
            <a:ext cx="548700" cy="393525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idx="12" type="sldNum"/>
          </p:nvPr>
        </p:nvSpPr>
        <p:spPr>
          <a:xfrm>
            <a:off x="8556791" y="4749851"/>
            <a:ext cx="548700" cy="393525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200150"/>
            <a:ext cx="8229600" cy="372568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56791" y="4749851"/>
            <a:ext cx="548700" cy="3935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</a:defRPr>
            </a:lvl1pPr>
            <a:lvl2pPr lvl="1" algn="r">
              <a:buNone/>
              <a:defRPr sz="1300">
                <a:solidFill>
                  <a:schemeClr val="dk1"/>
                </a:solidFill>
              </a:defRPr>
            </a:lvl2pPr>
            <a:lvl3pPr lvl="2" algn="r">
              <a:buNone/>
              <a:defRPr sz="1300">
                <a:solidFill>
                  <a:schemeClr val="dk1"/>
                </a:solidFill>
              </a:defRPr>
            </a:lvl3pPr>
            <a:lvl4pPr lvl="3" algn="r">
              <a:buNone/>
              <a:defRPr sz="1300">
                <a:solidFill>
                  <a:schemeClr val="dk1"/>
                </a:solidFill>
              </a:defRPr>
            </a:lvl4pPr>
            <a:lvl5pPr lvl="4" algn="r">
              <a:buNone/>
              <a:defRPr sz="1300">
                <a:solidFill>
                  <a:schemeClr val="dk1"/>
                </a:solidFill>
              </a:defRPr>
            </a:lvl5pPr>
            <a:lvl6pPr lvl="5" algn="r">
              <a:buNone/>
              <a:defRPr sz="1300">
                <a:solidFill>
                  <a:schemeClr val="dk1"/>
                </a:solidFill>
              </a:defRPr>
            </a:lvl6pPr>
            <a:lvl7pPr lvl="6" algn="r">
              <a:buNone/>
              <a:defRPr sz="1300">
                <a:solidFill>
                  <a:schemeClr val="dk1"/>
                </a:solidFill>
              </a:defRPr>
            </a:lvl7pPr>
            <a:lvl8pPr lvl="7" algn="r">
              <a:buNone/>
              <a:defRPr sz="1300">
                <a:solidFill>
                  <a:schemeClr val="dk1"/>
                </a:solidFill>
              </a:defRPr>
            </a:lvl8pPr>
            <a:lvl9pPr lvl="8" algn="r">
              <a:buNone/>
              <a:defRPr sz="1300"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0.xml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1.xml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2.xml"/><Relationship Id="rId3" Type="http://schemas.openxmlformats.org/officeDocument/2006/relationships/image" Target="../media/image93.png"/><Relationship Id="rId4" Type="http://schemas.openxmlformats.org/officeDocument/2006/relationships/image" Target="../media/image87.png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3.xml"/><Relationship Id="rId3" Type="http://schemas.openxmlformats.org/officeDocument/2006/relationships/image" Target="../media/image100.png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4.xml"/><Relationship Id="rId3" Type="http://schemas.openxmlformats.org/officeDocument/2006/relationships/image" Target="../media/image97.png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5.xml"/><Relationship Id="rId3" Type="http://schemas.openxmlformats.org/officeDocument/2006/relationships/image" Target="../media/image94.png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6.xml"/><Relationship Id="rId3" Type="http://schemas.openxmlformats.org/officeDocument/2006/relationships/image" Target="../media/image88.png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7.xml"/><Relationship Id="rId3" Type="http://schemas.openxmlformats.org/officeDocument/2006/relationships/image" Target="../media/image99.png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8.xml"/><Relationship Id="rId3" Type="http://schemas.openxmlformats.org/officeDocument/2006/relationships/image" Target="../media/image99.png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9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0.xml"/><Relationship Id="rId3" Type="http://schemas.openxmlformats.org/officeDocument/2006/relationships/image" Target="../media/image95.png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1.xml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2.xml"/><Relationship Id="rId3" Type="http://schemas.openxmlformats.org/officeDocument/2006/relationships/image" Target="../media/image84.png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3.xml"/><Relationship Id="rId3" Type="http://schemas.openxmlformats.org/officeDocument/2006/relationships/image" Target="../media/image90.png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4.xml"/><Relationship Id="rId3" Type="http://schemas.openxmlformats.org/officeDocument/2006/relationships/image" Target="../media/image85.png"/></Relationships>
</file>

<file path=ppt/slides/_rels/slide1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5.xml"/><Relationship Id="rId3" Type="http://schemas.openxmlformats.org/officeDocument/2006/relationships/image" Target="../media/image89.png"/></Relationships>
</file>

<file path=ppt/slides/_rels/slide1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6.xml"/></Relationships>
</file>

<file path=ppt/slides/_rels/slide1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7.xml"/></Relationships>
</file>

<file path=ppt/slides/_rels/slide1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8.xml"/></Relationships>
</file>

<file path=ppt/slides/_rels/slide1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9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0.xml"/></Relationships>
</file>

<file path=ppt/slides/_rels/slide1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1.xml"/></Relationships>
</file>

<file path=ppt/slides/_rels/slide1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2.xml"/></Relationships>
</file>

<file path=ppt/slides/_rels/slide1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3.xml"/></Relationships>
</file>

<file path=ppt/slides/_rels/slide1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4.xml"/></Relationships>
</file>

<file path=ppt/slides/_rels/slide1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5.xml"/></Relationships>
</file>

<file path=ppt/slides/_rels/slide1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6.xml"/></Relationships>
</file>

<file path=ppt/slides/_rels/slide1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7.xml"/></Relationships>
</file>

<file path=ppt/slides/_rels/slide1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8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0.png"/><Relationship Id="rId4" Type="http://schemas.openxmlformats.org/officeDocument/2006/relationships/hyperlink" Target="https://golang.org/ref/spec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9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91.png"/><Relationship Id="rId4" Type="http://schemas.openxmlformats.org/officeDocument/2006/relationships/image" Target="../media/image2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9.png"/><Relationship Id="rId4" Type="http://schemas.openxmlformats.org/officeDocument/2006/relationships/image" Target="../media/image3.png"/><Relationship Id="rId5" Type="http://schemas.openxmlformats.org/officeDocument/2006/relationships/image" Target="../media/image16.png"/><Relationship Id="rId6" Type="http://schemas.openxmlformats.org/officeDocument/2006/relationships/image" Target="../media/image6.png"/><Relationship Id="rId7" Type="http://schemas.openxmlformats.org/officeDocument/2006/relationships/image" Target="../media/image2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9.png"/><Relationship Id="rId4" Type="http://schemas.openxmlformats.org/officeDocument/2006/relationships/image" Target="../media/image3.png"/><Relationship Id="rId5" Type="http://schemas.openxmlformats.org/officeDocument/2006/relationships/image" Target="../media/image16.png"/><Relationship Id="rId6" Type="http://schemas.openxmlformats.org/officeDocument/2006/relationships/image" Target="../media/image6.png"/><Relationship Id="rId7" Type="http://schemas.openxmlformats.org/officeDocument/2006/relationships/image" Target="../media/image2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4.png"/><Relationship Id="rId4" Type="http://schemas.openxmlformats.org/officeDocument/2006/relationships/image" Target="../media/image1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9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9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4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8.png"/><Relationship Id="rId4" Type="http://schemas.openxmlformats.org/officeDocument/2006/relationships/image" Target="../media/image13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9.png"/><Relationship Id="rId4" Type="http://schemas.openxmlformats.org/officeDocument/2006/relationships/image" Target="../media/image37.png"/><Relationship Id="rId5" Type="http://schemas.openxmlformats.org/officeDocument/2006/relationships/image" Target="../media/image83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0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5.png"/><Relationship Id="rId4" Type="http://schemas.openxmlformats.org/officeDocument/2006/relationships/image" Target="../media/image20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9.png"/><Relationship Id="rId4" Type="http://schemas.openxmlformats.org/officeDocument/2006/relationships/image" Target="../media/image21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83.png"/><Relationship Id="rId4" Type="http://schemas.openxmlformats.org/officeDocument/2006/relationships/image" Target="../media/image41.png"/><Relationship Id="rId5" Type="http://schemas.openxmlformats.org/officeDocument/2006/relationships/image" Target="../media/image33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55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55.png"/><Relationship Id="rId4" Type="http://schemas.openxmlformats.org/officeDocument/2006/relationships/image" Target="../media/image36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1.png"/><Relationship Id="rId4" Type="http://schemas.openxmlformats.org/officeDocument/2006/relationships/image" Target="../media/image47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35.png"/><Relationship Id="rId4" Type="http://schemas.openxmlformats.org/officeDocument/2006/relationships/image" Target="../media/image30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67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38.png"/><Relationship Id="rId4" Type="http://schemas.openxmlformats.org/officeDocument/2006/relationships/image" Target="../media/image32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40.png"/><Relationship Id="rId4" Type="http://schemas.openxmlformats.org/officeDocument/2006/relationships/image" Target="../media/image3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66.png"/><Relationship Id="rId4" Type="http://schemas.openxmlformats.org/officeDocument/2006/relationships/image" Target="../media/image69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51.png"/><Relationship Id="rId4" Type="http://schemas.openxmlformats.org/officeDocument/2006/relationships/image" Target="../media/image42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62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44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48.png"/><Relationship Id="rId4" Type="http://schemas.openxmlformats.org/officeDocument/2006/relationships/image" Target="../media/image43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49.png"/><Relationship Id="rId4" Type="http://schemas.openxmlformats.org/officeDocument/2006/relationships/image" Target="../media/image45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57.png"/><Relationship Id="rId4" Type="http://schemas.openxmlformats.org/officeDocument/2006/relationships/image" Target="../media/image46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53.png"/><Relationship Id="rId4" Type="http://schemas.openxmlformats.org/officeDocument/2006/relationships/image" Target="../media/image5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Relationship Id="rId4" Type="http://schemas.openxmlformats.org/officeDocument/2006/relationships/image" Target="../media/image5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56.png"/><Relationship Id="rId4" Type="http://schemas.openxmlformats.org/officeDocument/2006/relationships/image" Target="../media/image52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3.xml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4.xm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5.xml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6.xml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92.png"/><Relationship Id="rId4" Type="http://schemas.openxmlformats.org/officeDocument/2006/relationships/image" Target="../media/image58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98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8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Relationship Id="rId4" Type="http://schemas.openxmlformats.org/officeDocument/2006/relationships/image" Target="../media/image8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78.png"/><Relationship Id="rId4" Type="http://schemas.openxmlformats.org/officeDocument/2006/relationships/image" Target="../media/image65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80.png"/><Relationship Id="rId4" Type="http://schemas.openxmlformats.org/officeDocument/2006/relationships/image" Target="../media/image61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76.png"/><Relationship Id="rId4" Type="http://schemas.openxmlformats.org/officeDocument/2006/relationships/image" Target="../media/image64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71.png"/><Relationship Id="rId4" Type="http://schemas.openxmlformats.org/officeDocument/2006/relationships/image" Target="../media/image63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68.png"/><Relationship Id="rId4" Type="http://schemas.openxmlformats.org/officeDocument/2006/relationships/image" Target="../media/image75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73.png"/><Relationship Id="rId4" Type="http://schemas.openxmlformats.org/officeDocument/2006/relationships/image" Target="../media/image70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81.png"/><Relationship Id="rId4" Type="http://schemas.openxmlformats.org/officeDocument/2006/relationships/image" Target="../media/image74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86.png"/><Relationship Id="rId4" Type="http://schemas.openxmlformats.org/officeDocument/2006/relationships/image" Target="../media/image79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8.xml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10.png"/><Relationship Id="rId4" Type="http://schemas.openxmlformats.org/officeDocument/2006/relationships/hyperlink" Target="https://golang.org/ref/spec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3.png"/><Relationship Id="rId4" Type="http://schemas.openxmlformats.org/officeDocument/2006/relationships/image" Target="../media/image4.pn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0.xml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1.xml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2.xml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3.xml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4.xml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5.xml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6.xml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96.png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77.png"/><Relationship Id="rId4" Type="http://schemas.openxmlformats.org/officeDocument/2006/relationships/image" Target="../media/image72.png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Types</a:t>
            </a:r>
            <a:endParaRPr/>
          </a:p>
        </p:txBody>
      </p:sp>
      <p:sp>
        <p:nvSpPr>
          <p:cNvPr id="35" name="Google Shape;35;p8"/>
          <p:cNvSpPr txBox="1"/>
          <p:nvPr>
            <p:ph idx="1" type="subTitle"/>
          </p:nvPr>
        </p:nvSpPr>
        <p:spPr>
          <a:xfrm>
            <a:off x="685800" y="2840046"/>
            <a:ext cx="7772400" cy="158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int, float, string, rune, bool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len, concat, strconv, conversion, assertion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math, rand, docs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</a:rPr>
              <a:t>question</a:t>
            </a:r>
            <a:endParaRPr>
              <a:solidFill>
                <a:srgbClr val="FF00FF"/>
              </a:solidFill>
            </a:endParaRPr>
          </a:p>
        </p:txBody>
      </p:sp>
      <p:sp>
        <p:nvSpPr>
          <p:cNvPr id="88" name="Google Shape;88;p17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does this represent: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00001010</a:t>
            </a:r>
            <a:endParaRPr/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p107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</a:rPr>
              <a:t>reading docs</a:t>
            </a:r>
            <a:endParaRPr>
              <a:solidFill>
                <a:srgbClr val="FF00FF"/>
              </a:solidFill>
            </a:endParaRPr>
          </a:p>
        </p:txBody>
      </p:sp>
      <p:sp>
        <p:nvSpPr>
          <p:cNvPr id="727" name="Google Shape;727;p107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 exercise ...</a:t>
            </a:r>
            <a:endParaRPr/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10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exercise</a:t>
            </a:r>
            <a:endParaRPr>
              <a:solidFill>
                <a:srgbClr val="0000FF"/>
              </a:solidFill>
            </a:endParaRPr>
          </a:p>
        </p:txBody>
      </p:sp>
      <p:sp>
        <p:nvSpPr>
          <p:cNvPr id="733" name="Google Shape;733;p108"/>
          <p:cNvSpPr txBox="1"/>
          <p:nvPr>
            <p:ph idx="1" type="subTitle"/>
          </p:nvPr>
        </p:nvSpPr>
        <p:spPr>
          <a:xfrm>
            <a:off x="685800" y="2840049"/>
            <a:ext cx="7772400" cy="104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would you learn about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FF"/>
                </a:solidFill>
              </a:rPr>
              <a:t>TypeOf</a:t>
            </a:r>
            <a:endParaRPr b="1"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8" name="Google Shape;738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03750"/>
            <a:ext cx="6851973" cy="3735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39" name="Google Shape;739;p10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19002" y="464825"/>
            <a:ext cx="4725000" cy="4213849"/>
          </a:xfrm>
          <a:prstGeom prst="rect">
            <a:avLst/>
          </a:prstGeom>
          <a:noFill/>
          <a:ln>
            <a:noFill/>
          </a:ln>
        </p:spPr>
      </p:pic>
      <p:sp>
        <p:nvSpPr>
          <p:cNvPr id="740" name="Google Shape;740;p109"/>
          <p:cNvSpPr txBox="1"/>
          <p:nvPr/>
        </p:nvSpPr>
        <p:spPr>
          <a:xfrm>
            <a:off x="1954875" y="3901075"/>
            <a:ext cx="2337000" cy="7776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5" name="Google Shape;745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6676" y="0"/>
            <a:ext cx="8030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0" name="Google Shape;750;p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853" y="0"/>
            <a:ext cx="8142291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5" name="Google Shape;755;p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720" y="0"/>
            <a:ext cx="761055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0" name="Google Shape;760;p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772102"/>
            <a:ext cx="9144002" cy="1599297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5" name="Google Shape;765;p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19059" y="0"/>
            <a:ext cx="470588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66" name="Google Shape;766;p114"/>
          <p:cNvSpPr txBox="1"/>
          <p:nvPr/>
        </p:nvSpPr>
        <p:spPr>
          <a:xfrm rot="-1800457">
            <a:off x="64973" y="668283"/>
            <a:ext cx="1939353" cy="460334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Will </a:t>
            </a:r>
            <a:r>
              <a:rPr b="1" lang="en">
                <a:solidFill>
                  <a:srgbClr val="0000FF"/>
                </a:solidFill>
              </a:rPr>
              <a:t>go help</a:t>
            </a:r>
            <a:r>
              <a:rPr lang="en"/>
              <a:t> help?</a:t>
            </a:r>
            <a:endParaRPr/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1" name="Google Shape;771;p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19059" y="0"/>
            <a:ext cx="470588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72" name="Google Shape;772;p115"/>
          <p:cNvSpPr txBox="1"/>
          <p:nvPr/>
        </p:nvSpPr>
        <p:spPr>
          <a:xfrm rot="-1800457">
            <a:off x="64973" y="668283"/>
            <a:ext cx="1939353" cy="460334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Will </a:t>
            </a:r>
            <a:r>
              <a:rPr b="1" lang="en">
                <a:solidFill>
                  <a:srgbClr val="0000FF"/>
                </a:solidFill>
              </a:rPr>
              <a:t>go help</a:t>
            </a:r>
            <a:r>
              <a:rPr lang="en"/>
              <a:t> help?</a:t>
            </a:r>
            <a:endParaRPr/>
          </a:p>
        </p:txBody>
      </p:sp>
      <p:sp>
        <p:nvSpPr>
          <p:cNvPr id="773" name="Google Shape;773;p115"/>
          <p:cNvSpPr txBox="1"/>
          <p:nvPr/>
        </p:nvSpPr>
        <p:spPr>
          <a:xfrm rot="-1800457">
            <a:off x="64973" y="1559183"/>
            <a:ext cx="1939353" cy="460334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no.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774" name="Google Shape;774;p115"/>
          <p:cNvSpPr/>
          <p:nvPr/>
        </p:nvSpPr>
        <p:spPr>
          <a:xfrm>
            <a:off x="2510925" y="3249450"/>
            <a:ext cx="1285800" cy="278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5" name="Google Shape;775;p115"/>
          <p:cNvSpPr/>
          <p:nvPr/>
        </p:nvSpPr>
        <p:spPr>
          <a:xfrm>
            <a:off x="2437425" y="4826725"/>
            <a:ext cx="1285800" cy="278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p11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true or false</a:t>
            </a:r>
            <a:endParaRPr/>
          </a:p>
        </p:txBody>
      </p:sp>
      <p:sp>
        <p:nvSpPr>
          <p:cNvPr id="781" name="Google Shape;781;p116"/>
          <p:cNvSpPr txBox="1"/>
          <p:nvPr>
            <p:ph idx="1" type="subTitle"/>
          </p:nvPr>
        </p:nvSpPr>
        <p:spPr>
          <a:xfrm>
            <a:off x="685800" y="2840047"/>
            <a:ext cx="7772400" cy="156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FF"/>
                </a:solidFill>
              </a:rPr>
              <a:t>godoc</a:t>
            </a:r>
            <a:r>
              <a:rPr lang="en"/>
              <a:t> at the terminal can bring up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documentation for the </a:t>
            </a:r>
            <a:r>
              <a:rPr b="1" lang="en">
                <a:solidFill>
                  <a:srgbClr val="0000FF"/>
                </a:solidFill>
              </a:rPr>
              <a:t>reflect</a:t>
            </a:r>
            <a:r>
              <a:rPr lang="en"/>
              <a:t> package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Answer</a:t>
            </a:r>
            <a:endParaRPr/>
          </a:p>
        </p:txBody>
      </p:sp>
      <p:sp>
        <p:nvSpPr>
          <p:cNvPr id="94" name="Google Shape;94;p1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spcBef>
                <a:spcPts val="60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we don’t know until we know the type: 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/>
              <a:t>is it base 2 int? 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/>
              <a:t>is it a color? 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/>
              <a:t>is it a code point?</a:t>
            </a:r>
            <a:endParaRPr/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6" name="Google Shape;786;p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352" y="0"/>
            <a:ext cx="8757295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exercise</a:t>
            </a:r>
            <a:endParaRPr/>
          </a:p>
        </p:txBody>
      </p:sp>
      <p:sp>
        <p:nvSpPr>
          <p:cNvPr id="792" name="Google Shape;792;p118"/>
          <p:cNvSpPr txBox="1"/>
          <p:nvPr>
            <p:ph idx="1" type="subTitle"/>
          </p:nvPr>
        </p:nvSpPr>
        <p:spPr>
          <a:xfrm>
            <a:off x="685800" y="2840047"/>
            <a:ext cx="7772400" cy="156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bring up the documentation for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FF"/>
                </a:solidFill>
              </a:rPr>
              <a:t>reflect TypeOf</a:t>
            </a:r>
            <a:endParaRPr b="1">
              <a:solidFill>
                <a:srgbClr val="0000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terminal</a:t>
            </a:r>
            <a:endParaRPr/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7" name="Google Shape;797;p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0525" y="1972438"/>
            <a:ext cx="4942950" cy="1198625"/>
          </a:xfrm>
          <a:prstGeom prst="rect">
            <a:avLst/>
          </a:prstGeom>
          <a:noFill/>
          <a:ln>
            <a:noFill/>
          </a:ln>
        </p:spPr>
      </p:pic>
      <p:sp>
        <p:nvSpPr>
          <p:cNvPr id="798" name="Google Shape;798;p119"/>
          <p:cNvSpPr txBox="1"/>
          <p:nvPr/>
        </p:nvSpPr>
        <p:spPr>
          <a:xfrm>
            <a:off x="2554375" y="2128650"/>
            <a:ext cx="2797500" cy="4128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3" name="Google Shape;803;p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42636"/>
            <a:ext cx="9144001" cy="3858228"/>
          </a:xfrm>
          <a:prstGeom prst="rect">
            <a:avLst/>
          </a:prstGeom>
          <a:noFill/>
          <a:ln>
            <a:noFill/>
          </a:ln>
        </p:spPr>
      </p:pic>
      <p:sp>
        <p:nvSpPr>
          <p:cNvPr id="804" name="Google Shape;804;p120"/>
          <p:cNvSpPr txBox="1"/>
          <p:nvPr/>
        </p:nvSpPr>
        <p:spPr>
          <a:xfrm>
            <a:off x="503925" y="851475"/>
            <a:ext cx="3292800" cy="4128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5" name="Google Shape;805;p120"/>
          <p:cNvSpPr txBox="1"/>
          <p:nvPr/>
        </p:nvSpPr>
        <p:spPr>
          <a:xfrm>
            <a:off x="3058300" y="86900"/>
            <a:ext cx="13293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case sensitive</a:t>
            </a:r>
            <a:endParaRPr/>
          </a:p>
        </p:txBody>
      </p:sp>
      <p:cxnSp>
        <p:nvCxnSpPr>
          <p:cNvPr id="806" name="Google Shape;806;p120"/>
          <p:cNvCxnSpPr/>
          <p:nvPr/>
        </p:nvCxnSpPr>
        <p:spPr>
          <a:xfrm flipH="1">
            <a:off x="3040950" y="399675"/>
            <a:ext cx="199800" cy="364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1" name="Google Shape;811;p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9675" y="1876425"/>
            <a:ext cx="6724650" cy="1390650"/>
          </a:xfrm>
          <a:prstGeom prst="rect">
            <a:avLst/>
          </a:prstGeom>
          <a:noFill/>
          <a:ln>
            <a:noFill/>
          </a:ln>
        </p:spPr>
      </p:pic>
      <p:sp>
        <p:nvSpPr>
          <p:cNvPr id="812" name="Google Shape;812;p121"/>
          <p:cNvSpPr txBox="1"/>
          <p:nvPr/>
        </p:nvSpPr>
        <p:spPr>
          <a:xfrm rot="-901110">
            <a:off x="31819" y="371377"/>
            <a:ext cx="2949861" cy="635145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remember this syntax</a:t>
            </a:r>
            <a:endParaRPr/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7" name="Google Shape;817;p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20920"/>
            <a:ext cx="9144001" cy="2501661"/>
          </a:xfrm>
          <a:prstGeom prst="rect">
            <a:avLst/>
          </a:prstGeom>
          <a:noFill/>
          <a:ln>
            <a:noFill/>
          </a:ln>
        </p:spPr>
      </p:pic>
      <p:sp>
        <p:nvSpPr>
          <p:cNvPr id="818" name="Google Shape;818;p122"/>
          <p:cNvSpPr txBox="1"/>
          <p:nvPr/>
        </p:nvSpPr>
        <p:spPr>
          <a:xfrm rot="-901110">
            <a:off x="31819" y="371377"/>
            <a:ext cx="2949861" cy="635145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here is another example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remember this one?</a:t>
            </a:r>
            <a:endParaRPr/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2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p12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Review</a:t>
            </a:r>
            <a:endParaRPr/>
          </a:p>
        </p:txBody>
      </p:sp>
      <p:sp>
        <p:nvSpPr>
          <p:cNvPr id="824" name="Google Shape;824;p123"/>
          <p:cNvSpPr txBox="1"/>
          <p:nvPr>
            <p:ph idx="1" type="body"/>
          </p:nvPr>
        </p:nvSpPr>
        <p:spPr>
          <a:xfrm>
            <a:off x="457200" y="977975"/>
            <a:ext cx="3994500" cy="416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60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boolean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true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false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numeric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int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uint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float64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string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“”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``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escape sequences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sequence of bytes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immutable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len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index access rune</a:t>
            </a:r>
            <a:endParaRPr sz="1200"/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n" sz="1200"/>
              <a:t>“hello”[0]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slicing</a:t>
            </a:r>
            <a:endParaRPr sz="1200"/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n" sz="1200"/>
              <a:t>“hello”[:4]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concatenate</a:t>
            </a:r>
            <a:endParaRPr sz="1200"/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n" sz="1200"/>
              <a:t>+</a:t>
            </a:r>
            <a:endParaRPr sz="1200"/>
          </a:p>
        </p:txBody>
      </p:sp>
      <p:sp>
        <p:nvSpPr>
          <p:cNvPr id="825" name="Google Shape;825;p123"/>
          <p:cNvSpPr txBox="1"/>
          <p:nvPr>
            <p:ph idx="2" type="body"/>
          </p:nvPr>
        </p:nvSpPr>
        <p:spPr>
          <a:xfrm>
            <a:off x="4692275" y="977975"/>
            <a:ext cx="3994500" cy="393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60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strconv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Atoi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Itoa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conversion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T(x)</a:t>
            </a:r>
            <a:endParaRPr sz="1200"/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n" sz="1200"/>
              <a:t>Type(variable)</a:t>
            </a:r>
            <a:endParaRPr sz="1200"/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n" sz="1200"/>
              <a:t>string(‘a’)</a:t>
            </a:r>
            <a:endParaRPr sz="1200"/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n" sz="1200"/>
              <a:t>string([]byte{'h', 'e', 'l', 'l', 'o'})</a:t>
            </a:r>
            <a:endParaRPr sz="1200"/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n" sz="1200"/>
              <a:t>[]byte(“Hello”)</a:t>
            </a:r>
            <a:endParaRPr sz="1200"/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n" sz="1200"/>
              <a:t>float64(12)</a:t>
            </a:r>
            <a:endParaRPr sz="1200"/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n" sz="1200"/>
              <a:t>int(12.1230123)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assertion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used for interface types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math package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reflect package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TypeOf</a:t>
            </a:r>
            <a:endParaRPr sz="1200"/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12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Review Questions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4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p12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static vs dynamic</a:t>
            </a:r>
            <a:endParaRPr/>
          </a:p>
        </p:txBody>
      </p:sp>
      <p:sp>
        <p:nvSpPr>
          <p:cNvPr id="836" name="Google Shape;836;p12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What is the difference between a </a:t>
            </a:r>
            <a:r>
              <a:rPr b="1" lang="en" sz="1800">
                <a:solidFill>
                  <a:srgbClr val="0000FF"/>
                </a:solidFill>
              </a:rPr>
              <a:t>statically</a:t>
            </a:r>
            <a:r>
              <a:rPr lang="en" sz="1800"/>
              <a:t> and  </a:t>
            </a:r>
            <a:r>
              <a:rPr b="1" lang="en" sz="1800">
                <a:solidFill>
                  <a:srgbClr val="0000FF"/>
                </a:solidFill>
              </a:rPr>
              <a:t>dynamically</a:t>
            </a:r>
            <a:r>
              <a:rPr lang="en" sz="1800"/>
              <a:t> typed language?</a:t>
            </a:r>
            <a:endParaRPr sz="1800"/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0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p12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static vs dynamic</a:t>
            </a:r>
            <a:endParaRPr/>
          </a:p>
        </p:txBody>
      </p:sp>
      <p:sp>
        <p:nvSpPr>
          <p:cNvPr id="842" name="Google Shape;842;p12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Is golang statically or dynamically typed?</a:t>
            </a:r>
            <a:endParaRPr sz="18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9"/>
          <p:cNvSpPr txBox="1"/>
          <p:nvPr>
            <p:ph type="ctrTitle"/>
          </p:nvPr>
        </p:nvSpPr>
        <p:spPr>
          <a:xfrm>
            <a:off x="0" y="1583350"/>
            <a:ext cx="91440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</a:rPr>
              <a:t>type: size &amp; representation</a:t>
            </a:r>
            <a:endParaRPr>
              <a:solidFill>
                <a:srgbClr val="FF00FF"/>
              </a:solidFill>
            </a:endParaRP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6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p12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static vs dynamic</a:t>
            </a:r>
            <a:endParaRPr/>
          </a:p>
        </p:txBody>
      </p:sp>
      <p:sp>
        <p:nvSpPr>
          <p:cNvPr id="848" name="Google Shape;848;p12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What type is like dynamic typing in golang?</a:t>
            </a:r>
            <a:endParaRPr sz="1800"/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2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p12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rune</a:t>
            </a:r>
            <a:endParaRPr/>
          </a:p>
        </p:txBody>
      </p:sp>
      <p:sp>
        <p:nvSpPr>
          <p:cNvPr id="854" name="Google Shape;854;p12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In your words, provide a definition for </a:t>
            </a:r>
            <a:r>
              <a:rPr b="1" lang="en" sz="1800">
                <a:solidFill>
                  <a:srgbClr val="0000FF"/>
                </a:solidFill>
              </a:rPr>
              <a:t>rune</a:t>
            </a:r>
            <a:r>
              <a:rPr lang="en" sz="1800"/>
              <a:t>.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What is a </a:t>
            </a:r>
            <a:r>
              <a:rPr b="1" lang="en" sz="1800">
                <a:solidFill>
                  <a:srgbClr val="0000FF"/>
                </a:solidFill>
              </a:rPr>
              <a:t>rune</a:t>
            </a:r>
            <a:r>
              <a:rPr lang="en" sz="1800"/>
              <a:t> in golang?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Why is a </a:t>
            </a:r>
            <a:r>
              <a:rPr b="1" lang="en" sz="1800">
                <a:solidFill>
                  <a:srgbClr val="0000FF"/>
                </a:solidFill>
              </a:rPr>
              <a:t>rune</a:t>
            </a:r>
            <a:r>
              <a:rPr lang="en" sz="1800"/>
              <a:t> an alias for int32 as opposed to int64 or uint32?</a:t>
            </a:r>
            <a:endParaRPr sz="1800"/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8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p12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</a:rPr>
              <a:t>unsigned</a:t>
            </a:r>
            <a:endParaRPr>
              <a:solidFill>
                <a:srgbClr val="0000FF"/>
              </a:solidFill>
            </a:endParaRPr>
          </a:p>
        </p:txBody>
      </p:sp>
      <p:sp>
        <p:nvSpPr>
          <p:cNvPr id="860" name="Google Shape;860;p12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What is the difference between int &amp; uint? </a:t>
            </a:r>
            <a:endParaRPr sz="1800"/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4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p13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string index access</a:t>
            </a:r>
            <a:endParaRPr/>
          </a:p>
        </p:txBody>
      </p:sp>
      <p:sp>
        <p:nvSpPr>
          <p:cNvPr id="866" name="Google Shape;866;p13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Write a program that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create a string variable and assigns it some value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access a rune within the string variable using an index</a:t>
            </a:r>
            <a:endParaRPr sz="1800"/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" sz="1800"/>
              <a:t>prints this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slices the string</a:t>
            </a:r>
            <a:endParaRPr sz="1800"/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" sz="1800"/>
              <a:t>prints this</a:t>
            </a:r>
            <a:endParaRPr sz="1800"/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</a:rPr>
              <a:t>conversion</a:t>
            </a:r>
            <a:endParaRPr>
              <a:solidFill>
                <a:srgbClr val="0000FF"/>
              </a:solidFill>
            </a:endParaRPr>
          </a:p>
        </p:txBody>
      </p:sp>
      <p:sp>
        <p:nvSpPr>
          <p:cNvPr id="872" name="Google Shape;872;p13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Write a program that demonstrates these conversions</a:t>
            </a:r>
            <a:endParaRPr sz="18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Type(variable)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string(‘a’)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string([]byte{'h', 'e', 'l', 'l', 'o'})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[]byte(“Hello”)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float64(12)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int(12.1230123)</a:t>
            </a:r>
            <a:endParaRPr sz="1800"/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6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p13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</a:rPr>
              <a:t>assertion</a:t>
            </a:r>
            <a:endParaRPr>
              <a:solidFill>
                <a:srgbClr val="0000FF"/>
              </a:solidFill>
            </a:endParaRPr>
          </a:p>
        </p:txBody>
      </p:sp>
      <p:sp>
        <p:nvSpPr>
          <p:cNvPr id="878" name="Google Shape;878;p13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Write a program that demonstrates assertion</a:t>
            </a:r>
            <a:endParaRPr sz="1800"/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2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p13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</a:rPr>
              <a:t>int</a:t>
            </a:r>
            <a:r>
              <a:rPr lang="en"/>
              <a:t> and </a:t>
            </a:r>
            <a:r>
              <a:rPr lang="en">
                <a:solidFill>
                  <a:srgbClr val="0000FF"/>
                </a:solidFill>
              </a:rPr>
              <a:t>uint</a:t>
            </a:r>
            <a:endParaRPr>
              <a:solidFill>
                <a:srgbClr val="0000FF"/>
              </a:solidFill>
            </a:endParaRPr>
          </a:p>
        </p:txBody>
      </p:sp>
      <p:sp>
        <p:nvSpPr>
          <p:cNvPr id="884" name="Google Shape;884;p13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What determines whether or not </a:t>
            </a:r>
            <a:r>
              <a:rPr b="1" lang="en" sz="1800">
                <a:solidFill>
                  <a:srgbClr val="0000FF"/>
                </a:solidFill>
              </a:rPr>
              <a:t>int</a:t>
            </a:r>
            <a:r>
              <a:rPr lang="en" sz="1800"/>
              <a:t> and </a:t>
            </a:r>
            <a:r>
              <a:rPr b="1" lang="en" sz="1800">
                <a:solidFill>
                  <a:srgbClr val="0000FF"/>
                </a:solidFill>
              </a:rPr>
              <a:t>uint</a:t>
            </a:r>
            <a:r>
              <a:rPr lang="en" sz="1800"/>
              <a:t> are 32 or 64 bytes?</a:t>
            </a:r>
            <a:endParaRPr sz="1800"/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8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p13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type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890" name="Google Shape;890;p13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Create a program that displays a variables type using both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800"/>
              <a:buChar char="○"/>
            </a:pPr>
            <a:r>
              <a:rPr b="1" lang="en" sz="1800">
                <a:solidFill>
                  <a:srgbClr val="0000FF"/>
                </a:solidFill>
              </a:rPr>
              <a:t>TypeOf</a:t>
            </a:r>
            <a:endParaRPr b="1" sz="1800">
              <a:solidFill>
                <a:srgbClr val="0000FF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b="1" lang="en" sz="1800">
                <a:solidFill>
                  <a:srgbClr val="0000FF"/>
                </a:solidFill>
              </a:rPr>
              <a:t>%T</a:t>
            </a:r>
            <a:r>
              <a:rPr lang="en" sz="1800"/>
              <a:t> </a:t>
            </a:r>
            <a:r>
              <a:rPr lang="en" sz="1000"/>
              <a:t>(a formatting verb used with Printf)</a:t>
            </a:r>
            <a:endParaRPr sz="1000"/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1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</a:rPr>
              <a:t>rand package</a:t>
            </a:r>
            <a:endParaRPr>
              <a:solidFill>
                <a:srgbClr val="FF00FF"/>
              </a:solidFill>
            </a:endParaRPr>
          </a:p>
        </p:txBody>
      </p:sp>
      <p:sp>
        <p:nvSpPr>
          <p:cNvPr id="896" name="Google Shape;896;p1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We haven’t talked about the rand package yet, however …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go read about the rand package on godoc.org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look at the example code for “magic eight-ball”</a:t>
            </a:r>
            <a:endParaRPr sz="1800"/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" sz="1800"/>
              <a:t>describe what </a:t>
            </a:r>
            <a:r>
              <a:rPr b="1" lang="en" sz="1800">
                <a:solidFill>
                  <a:srgbClr val="0000FF"/>
                </a:solidFill>
              </a:rPr>
              <a:t>rand.Seed(42) </a:t>
            </a:r>
            <a:r>
              <a:rPr lang="en" sz="1800"/>
              <a:t>does</a:t>
            </a:r>
            <a:endParaRPr sz="1800"/>
          </a:p>
          <a:p>
            <a:pPr indent="-342900" lvl="3" marL="18288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 your own words, what does “initialize the generator to a deterministic state” mean?</a:t>
            </a:r>
            <a:endParaRPr/>
          </a:p>
          <a:p>
            <a:pPr indent="-342900" lvl="4" marL="22860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What does it mean to seed a random number generator?</a:t>
            </a:r>
            <a:endParaRPr/>
          </a:p>
          <a:p>
            <a:pPr indent="457200" lvl="0" marL="22860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000"/>
              <a:t>(you might need to google this)</a:t>
            </a:r>
            <a:endParaRPr sz="1000"/>
          </a:p>
          <a:p>
            <a:pPr indent="-342900" lvl="3" marL="1828800" rtl="0" algn="l">
              <a:spcBef>
                <a:spcPts val="36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what happens when you change the value from 42 to some other value?</a:t>
            </a:r>
            <a:endParaRPr/>
          </a:p>
          <a:p>
            <a:pPr indent="-342900" lvl="4" marL="22860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can </a:t>
            </a:r>
            <a:r>
              <a:rPr b="1" lang="en">
                <a:solidFill>
                  <a:srgbClr val="0000FF"/>
                </a:solidFill>
              </a:rPr>
              <a:t>rand.Seed(42) </a:t>
            </a:r>
            <a:r>
              <a:rPr lang="en"/>
              <a:t>take a float64? </a:t>
            </a:r>
            <a:endParaRPr/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" sz="1800"/>
              <a:t>describe what </a:t>
            </a:r>
            <a:r>
              <a:rPr b="1" lang="en" sz="1800">
                <a:solidFill>
                  <a:srgbClr val="0000FF"/>
                </a:solidFill>
              </a:rPr>
              <a:t>rand.Intn(len(answers))</a:t>
            </a:r>
            <a:r>
              <a:rPr lang="en" sz="1800"/>
              <a:t> does</a:t>
            </a:r>
            <a:endParaRPr sz="18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Type</a:t>
            </a:r>
            <a:endParaRPr/>
          </a:p>
        </p:txBody>
      </p:sp>
      <p:sp>
        <p:nvSpPr>
          <p:cNvPr id="105" name="Google Shape;105;p2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Provides the compiler with two pieces of information: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800"/>
              <a:buChar char="○"/>
            </a:pPr>
            <a:r>
              <a:rPr b="1" lang="en" sz="1800">
                <a:solidFill>
                  <a:srgbClr val="0000FF"/>
                </a:solidFill>
              </a:rPr>
              <a:t>size</a:t>
            </a:r>
            <a:endParaRPr b="1" sz="1800">
              <a:solidFill>
                <a:srgbClr val="0000FF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800"/>
              <a:buChar char="○"/>
            </a:pPr>
            <a:r>
              <a:rPr b="1" lang="en" sz="1800">
                <a:solidFill>
                  <a:srgbClr val="0000FF"/>
                </a:solidFill>
              </a:rPr>
              <a:t>representation</a:t>
            </a:r>
            <a:endParaRPr b="1" sz="1800"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Type</a:t>
            </a:r>
            <a:endParaRPr/>
          </a:p>
        </p:txBody>
      </p:sp>
      <p:sp>
        <p:nvSpPr>
          <p:cNvPr id="111" name="Google Shape;111;p2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Provides the compiler with two pieces of information: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800"/>
              <a:buChar char="○"/>
            </a:pPr>
            <a:r>
              <a:rPr b="1" lang="en" sz="1800">
                <a:solidFill>
                  <a:srgbClr val="0000FF"/>
                </a:solidFill>
              </a:rPr>
              <a:t>size</a:t>
            </a:r>
            <a:endParaRPr b="1" sz="1800">
              <a:solidFill>
                <a:srgbClr val="0000FF"/>
              </a:solidFill>
            </a:endParaRPr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■"/>
            </a:pPr>
            <a:r>
              <a:rPr lang="en" sz="1800">
                <a:solidFill>
                  <a:srgbClr val="000000"/>
                </a:solidFill>
              </a:rPr>
              <a:t>how much memory to allocate</a:t>
            </a:r>
            <a:endParaRPr sz="1800">
              <a:solidFill>
                <a:srgbClr val="000000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800"/>
              <a:buChar char="○"/>
            </a:pPr>
            <a:r>
              <a:rPr b="1" lang="en" sz="1800">
                <a:solidFill>
                  <a:srgbClr val="0000FF"/>
                </a:solidFill>
              </a:rPr>
              <a:t>representation</a:t>
            </a:r>
            <a:endParaRPr b="1" sz="1800">
              <a:solidFill>
                <a:srgbClr val="0000FF"/>
              </a:solidFill>
            </a:endParaRPr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" sz="1800"/>
              <a:t>what the memory represents</a:t>
            </a:r>
            <a:endParaRPr b="1" sz="1800"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float64</a:t>
            </a:r>
            <a:endParaRPr/>
          </a:p>
        </p:txBody>
      </p:sp>
      <p:sp>
        <p:nvSpPr>
          <p:cNvPr id="117" name="Google Shape;117;p2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gives you two pieces of information</a:t>
            </a:r>
            <a:endParaRPr sz="1800"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b="1" lang="en" sz="1800">
                <a:solidFill>
                  <a:srgbClr val="FF00FF"/>
                </a:solidFill>
              </a:rPr>
              <a:t>size</a:t>
            </a:r>
            <a:r>
              <a:rPr lang="en" sz="1800"/>
              <a:t>: 64 bits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sz="1800">
                <a:solidFill>
                  <a:srgbClr val="FF00FF"/>
                </a:solidFill>
              </a:rPr>
              <a:t>representation</a:t>
            </a:r>
            <a:r>
              <a:rPr lang="en" sz="1800"/>
              <a:t>: float</a:t>
            </a:r>
            <a:endParaRPr sz="18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</a:t>
            </a:r>
            <a:endParaRPr/>
          </a:p>
        </p:txBody>
      </p:sp>
      <p:sp>
        <p:nvSpPr>
          <p:cNvPr id="123" name="Google Shape;123;p2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architecture specific</a:t>
            </a:r>
            <a:endParaRPr sz="1800"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b="1" lang="en" sz="1800">
                <a:solidFill>
                  <a:srgbClr val="FF00FF"/>
                </a:solidFill>
              </a:rPr>
              <a:t>size</a:t>
            </a:r>
            <a:r>
              <a:rPr lang="en" sz="1800"/>
              <a:t>: “word” size - 4 or 8 bytes (eg, 32 or 64 bits)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sz="1800">
                <a:solidFill>
                  <a:srgbClr val="FF00FF"/>
                </a:solidFill>
              </a:rPr>
              <a:t>representation</a:t>
            </a:r>
            <a:r>
              <a:rPr lang="en" sz="1800"/>
              <a:t>: int</a:t>
            </a:r>
            <a:endParaRPr sz="18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[256]int</a:t>
            </a:r>
            <a:endParaRPr/>
          </a:p>
        </p:txBody>
      </p:sp>
      <p:sp>
        <p:nvSpPr>
          <p:cNvPr id="129" name="Google Shape;129;p2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b="1" lang="en" sz="1800">
                <a:solidFill>
                  <a:srgbClr val="FF00FF"/>
                </a:solidFill>
              </a:rPr>
              <a:t>size</a:t>
            </a:r>
            <a:r>
              <a:rPr lang="en" sz="1800"/>
              <a:t>: 256 bytes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sz="1800">
                <a:solidFill>
                  <a:srgbClr val="FF00FF"/>
                </a:solidFill>
              </a:rPr>
              <a:t>representation</a:t>
            </a:r>
            <a:r>
              <a:rPr lang="en" sz="1800"/>
              <a:t>: int</a:t>
            </a:r>
            <a:endParaRPr sz="18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[256]bool</a:t>
            </a:r>
            <a:endParaRPr/>
          </a:p>
        </p:txBody>
      </p:sp>
      <p:sp>
        <p:nvSpPr>
          <p:cNvPr id="135" name="Google Shape;135;p2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b="1" lang="en" sz="1800">
                <a:solidFill>
                  <a:srgbClr val="FF00FF"/>
                </a:solidFill>
              </a:rPr>
              <a:t>size</a:t>
            </a:r>
            <a:r>
              <a:rPr lang="en" sz="1800"/>
              <a:t>: 256 bytes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sz="1800">
                <a:solidFill>
                  <a:srgbClr val="FF00FF"/>
                </a:solidFill>
              </a:rPr>
              <a:t>representation</a:t>
            </a:r>
            <a:r>
              <a:rPr lang="en" sz="1800"/>
              <a:t>: bool</a:t>
            </a:r>
            <a:endParaRPr sz="18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[256]byte</a:t>
            </a:r>
            <a:endParaRPr/>
          </a:p>
        </p:txBody>
      </p:sp>
      <p:sp>
        <p:nvSpPr>
          <p:cNvPr id="141" name="Google Shape;141;p2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b="1" lang="en" sz="1800">
                <a:solidFill>
                  <a:srgbClr val="FF00FF"/>
                </a:solidFill>
              </a:rPr>
              <a:t>size</a:t>
            </a:r>
            <a:r>
              <a:rPr lang="en" sz="1800"/>
              <a:t>: 256 bytes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sz="1800">
                <a:solidFill>
                  <a:srgbClr val="FF00FF"/>
                </a:solidFill>
              </a:rPr>
              <a:t>representation</a:t>
            </a:r>
            <a:r>
              <a:rPr lang="en" sz="1800"/>
              <a:t>: byte</a:t>
            </a:r>
            <a:endParaRPr sz="18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</a:rPr>
              <a:t>statically typed</a:t>
            </a:r>
            <a:endParaRPr>
              <a:solidFill>
                <a:srgbClr val="FF00FF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7"/>
          <p:cNvSpPr txBox="1"/>
          <p:nvPr>
            <p:ph type="ctrTitle"/>
          </p:nvPr>
        </p:nvSpPr>
        <p:spPr>
          <a:xfrm>
            <a:off x="0" y="1583350"/>
            <a:ext cx="91440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</a:rPr>
              <a:t>language spec</a:t>
            </a:r>
            <a:endParaRPr>
              <a:solidFill>
                <a:srgbClr val="FF00FF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57525" y="57150"/>
            <a:ext cx="3028950" cy="5029200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8"/>
          <p:cNvSpPr txBox="1"/>
          <p:nvPr/>
        </p:nvSpPr>
        <p:spPr>
          <a:xfrm>
            <a:off x="7489350" y="4804650"/>
            <a:ext cx="1654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4"/>
              </a:rPr>
              <a:t>https://golang.org/ref/spec</a:t>
            </a:r>
            <a:r>
              <a:rPr lang="en" sz="1000"/>
              <a:t> </a:t>
            </a:r>
            <a:endParaRPr sz="1000"/>
          </a:p>
        </p:txBody>
      </p:sp>
      <p:sp>
        <p:nvSpPr>
          <p:cNvPr id="153" name="Google Shape;153;p28"/>
          <p:cNvSpPr/>
          <p:nvPr/>
        </p:nvSpPr>
        <p:spPr>
          <a:xfrm>
            <a:off x="3345025" y="868825"/>
            <a:ext cx="2007000" cy="338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28"/>
          <p:cNvSpPr/>
          <p:nvPr/>
        </p:nvSpPr>
        <p:spPr>
          <a:xfrm>
            <a:off x="3345025" y="1247125"/>
            <a:ext cx="2007000" cy="338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28"/>
          <p:cNvSpPr/>
          <p:nvPr/>
        </p:nvSpPr>
        <p:spPr>
          <a:xfrm>
            <a:off x="3345025" y="1625425"/>
            <a:ext cx="2007000" cy="338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9"/>
          <p:cNvSpPr txBox="1"/>
          <p:nvPr>
            <p:ph type="ctrTitle"/>
          </p:nvPr>
        </p:nvSpPr>
        <p:spPr>
          <a:xfrm>
            <a:off x="0" y="1583350"/>
            <a:ext cx="91440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</a:rPr>
              <a:t>boolean</a:t>
            </a:r>
            <a:endParaRPr>
              <a:solidFill>
                <a:srgbClr val="FF00FF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7013" y="1987647"/>
            <a:ext cx="6189974" cy="11682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0300" y="441450"/>
            <a:ext cx="4751700" cy="271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01975" y="3277450"/>
            <a:ext cx="4448000" cy="1466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2"/>
          <p:cNvSpPr txBox="1"/>
          <p:nvPr>
            <p:ph type="ctrTitle"/>
          </p:nvPr>
        </p:nvSpPr>
        <p:spPr>
          <a:xfrm>
            <a:off x="0" y="1583350"/>
            <a:ext cx="91440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</a:rPr>
              <a:t>numeric</a:t>
            </a:r>
            <a:endParaRPr>
              <a:solidFill>
                <a:srgbClr val="FF00FF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7180" y="0"/>
            <a:ext cx="5435240" cy="5143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82" name="Google Shape;182;p33"/>
          <p:cNvSpPr/>
          <p:nvPr/>
        </p:nvSpPr>
        <p:spPr>
          <a:xfrm>
            <a:off x="1755050" y="3649100"/>
            <a:ext cx="104400" cy="842700"/>
          </a:xfrm>
          <a:prstGeom prst="leftBracket">
            <a:avLst>
              <a:gd fmla="val 8333" name="adj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33"/>
          <p:cNvSpPr/>
          <p:nvPr/>
        </p:nvSpPr>
        <p:spPr>
          <a:xfrm>
            <a:off x="1755050" y="2967400"/>
            <a:ext cx="104400" cy="342900"/>
          </a:xfrm>
          <a:prstGeom prst="leftBracket">
            <a:avLst>
              <a:gd fmla="val 8333" name="adj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84" name="Google Shape;184;p33"/>
          <p:cNvCxnSpPr/>
          <p:nvPr/>
        </p:nvCxnSpPr>
        <p:spPr>
          <a:xfrm>
            <a:off x="1033925" y="4170400"/>
            <a:ext cx="8862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5" name="Google Shape;185;p33"/>
          <p:cNvCxnSpPr/>
          <p:nvPr/>
        </p:nvCxnSpPr>
        <p:spPr>
          <a:xfrm>
            <a:off x="1129325" y="2441425"/>
            <a:ext cx="7908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6" name="Google Shape;186;p33"/>
          <p:cNvSpPr txBox="1"/>
          <p:nvPr/>
        </p:nvSpPr>
        <p:spPr>
          <a:xfrm>
            <a:off x="6403200" y="808025"/>
            <a:ext cx="2740800" cy="1025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u - unsigned</a:t>
            </a:r>
            <a:endParaRPr sz="800"/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SzPts val="800"/>
              <a:buChar char="●"/>
            </a:pPr>
            <a:r>
              <a:rPr lang="en" sz="800"/>
              <a:t>meaning, no negative (-) values, only positive (+) values</a:t>
            </a:r>
            <a:endParaRPr sz="800"/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SzPts val="800"/>
              <a:buChar char="●"/>
            </a:pPr>
            <a:r>
              <a:rPr lang="en" sz="800"/>
              <a:t>eg, it has no sign to say positive/negative, they’re all just positive; </a:t>
            </a:r>
            <a:endParaRPr sz="800"/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SzPts val="800"/>
              <a:buChar char="●"/>
            </a:pPr>
            <a:r>
              <a:rPr lang="en" sz="800"/>
              <a:t>that’s why you have twice as many as signed</a:t>
            </a:r>
            <a:endParaRPr sz="800"/>
          </a:p>
        </p:txBody>
      </p:sp>
      <p:cxnSp>
        <p:nvCxnSpPr>
          <p:cNvPr id="187" name="Google Shape;187;p33"/>
          <p:cNvCxnSpPr/>
          <p:nvPr/>
        </p:nvCxnSpPr>
        <p:spPr>
          <a:xfrm>
            <a:off x="4344175" y="3805500"/>
            <a:ext cx="12858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8" name="Google Shape;188;p33"/>
          <p:cNvSpPr txBox="1"/>
          <p:nvPr/>
        </p:nvSpPr>
        <p:spPr>
          <a:xfrm>
            <a:off x="5786425" y="3709900"/>
            <a:ext cx="2502300" cy="278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0000"/>
                </a:solidFill>
              </a:rPr>
              <a:t>determined by your cpu word size: 32bit or 64bit</a:t>
            </a:r>
            <a:endParaRPr sz="800">
              <a:solidFill>
                <a:srgbClr val="FF0000"/>
              </a:solidFill>
            </a:endParaRPr>
          </a:p>
        </p:txBody>
      </p:sp>
      <p:sp>
        <p:nvSpPr>
          <p:cNvPr id="189" name="Google Shape;189;p33"/>
          <p:cNvSpPr txBox="1"/>
          <p:nvPr/>
        </p:nvSpPr>
        <p:spPr>
          <a:xfrm>
            <a:off x="0" y="3848925"/>
            <a:ext cx="1129200" cy="8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use “int” unless you have hardware reasons to use “int8” or “int16”</a:t>
            </a:r>
            <a:endParaRPr sz="10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7180" y="0"/>
            <a:ext cx="5435240" cy="5143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95" name="Google Shape;195;p34"/>
          <p:cNvSpPr/>
          <p:nvPr/>
        </p:nvSpPr>
        <p:spPr>
          <a:xfrm>
            <a:off x="1755050" y="3649100"/>
            <a:ext cx="104400" cy="842700"/>
          </a:xfrm>
          <a:prstGeom prst="leftBracket">
            <a:avLst>
              <a:gd fmla="val 8333" name="adj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34"/>
          <p:cNvSpPr/>
          <p:nvPr/>
        </p:nvSpPr>
        <p:spPr>
          <a:xfrm>
            <a:off x="1755050" y="2967400"/>
            <a:ext cx="104400" cy="342900"/>
          </a:xfrm>
          <a:prstGeom prst="leftBracket">
            <a:avLst>
              <a:gd fmla="val 8333" name="adj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97" name="Google Shape;197;p34"/>
          <p:cNvCxnSpPr/>
          <p:nvPr/>
        </p:nvCxnSpPr>
        <p:spPr>
          <a:xfrm>
            <a:off x="1033925" y="4170400"/>
            <a:ext cx="8862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8" name="Google Shape;198;p34"/>
          <p:cNvCxnSpPr/>
          <p:nvPr/>
        </p:nvCxnSpPr>
        <p:spPr>
          <a:xfrm>
            <a:off x="1129325" y="2441425"/>
            <a:ext cx="7908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9" name="Google Shape;199;p34"/>
          <p:cNvSpPr txBox="1"/>
          <p:nvPr/>
        </p:nvSpPr>
        <p:spPr>
          <a:xfrm>
            <a:off x="6403200" y="808025"/>
            <a:ext cx="2740800" cy="1025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u - unsigned</a:t>
            </a:r>
            <a:endParaRPr sz="800"/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SzPts val="800"/>
              <a:buChar char="●"/>
            </a:pPr>
            <a:r>
              <a:rPr lang="en" sz="800"/>
              <a:t>meaning, no negative (-) values, only positive (+) values</a:t>
            </a:r>
            <a:endParaRPr sz="800"/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SzPts val="800"/>
              <a:buChar char="●"/>
            </a:pPr>
            <a:r>
              <a:rPr lang="en" sz="800"/>
              <a:t>eg, it has no sign to say positive/negative, they’re all just positive; </a:t>
            </a:r>
            <a:endParaRPr sz="800"/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SzPts val="800"/>
              <a:buChar char="●"/>
            </a:pPr>
            <a:r>
              <a:rPr lang="en" sz="800"/>
              <a:t>that’s why you have twice as many as signed</a:t>
            </a:r>
            <a:endParaRPr sz="800"/>
          </a:p>
        </p:txBody>
      </p:sp>
      <p:cxnSp>
        <p:nvCxnSpPr>
          <p:cNvPr id="200" name="Google Shape;200;p34"/>
          <p:cNvCxnSpPr/>
          <p:nvPr/>
        </p:nvCxnSpPr>
        <p:spPr>
          <a:xfrm>
            <a:off x="4344175" y="3805500"/>
            <a:ext cx="12858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1" name="Google Shape;201;p34"/>
          <p:cNvSpPr txBox="1"/>
          <p:nvPr/>
        </p:nvSpPr>
        <p:spPr>
          <a:xfrm>
            <a:off x="5786425" y="3709900"/>
            <a:ext cx="2502300" cy="278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0000"/>
                </a:solidFill>
              </a:rPr>
              <a:t>determined by your cpu word size: 32bit or 64bit</a:t>
            </a:r>
            <a:endParaRPr sz="800">
              <a:solidFill>
                <a:srgbClr val="FF0000"/>
              </a:solidFill>
            </a:endParaRPr>
          </a:p>
        </p:txBody>
      </p:sp>
      <p:pic>
        <p:nvPicPr>
          <p:cNvPr id="202" name="Google Shape;202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2700000">
            <a:off x="2077258" y="1896001"/>
            <a:ext cx="4989487" cy="1351494"/>
          </a:xfrm>
          <a:prstGeom prst="rect">
            <a:avLst/>
          </a:prstGeom>
          <a:noFill/>
          <a:ln cap="flat" cmpd="sng" w="2286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563" y="86050"/>
            <a:ext cx="4314825" cy="259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39038" y="619038"/>
            <a:ext cx="3400425" cy="103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2676849"/>
            <a:ext cx="7400176" cy="18107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10" name="Google Shape;210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03975" y="4237900"/>
            <a:ext cx="3540025" cy="905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11" name="Google Shape;211;p3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488125" y="1203600"/>
            <a:ext cx="3655876" cy="12552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563" y="86050"/>
            <a:ext cx="4314825" cy="259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39038" y="619038"/>
            <a:ext cx="3400425" cy="103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2676849"/>
            <a:ext cx="7400176" cy="18107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19" name="Google Shape;219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03975" y="4237900"/>
            <a:ext cx="3540025" cy="905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20" name="Google Shape;220;p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488125" y="1203600"/>
            <a:ext cx="3655876" cy="12552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21" name="Google Shape;221;p36"/>
          <p:cNvSpPr txBox="1"/>
          <p:nvPr/>
        </p:nvSpPr>
        <p:spPr>
          <a:xfrm>
            <a:off x="2007000" y="4487550"/>
            <a:ext cx="3597000" cy="6561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</a:rPr>
              <a:t>rune is an alias for int32</a:t>
            </a:r>
            <a:endParaRPr b="1">
              <a:solidFill>
                <a:srgbClr val="FF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</a:rPr>
              <a:t>because UTF-8 is 4 bytes</a:t>
            </a:r>
            <a:endParaRPr b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types</a:t>
            </a:r>
            <a:endParaRPr/>
          </a:p>
        </p:txBody>
      </p:sp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600"/>
              </a:spcBef>
              <a:spcAft>
                <a:spcPts val="0"/>
              </a:spcAft>
              <a:buSzPts val="1200"/>
              <a:buChar char="●"/>
            </a:pPr>
            <a:r>
              <a:rPr b="1" lang="en" sz="1200">
                <a:solidFill>
                  <a:srgbClr val="0000FF"/>
                </a:solidFill>
              </a:rPr>
              <a:t>statically typed</a:t>
            </a:r>
            <a:endParaRPr b="1" sz="1200">
              <a:solidFill>
                <a:srgbClr val="0000FF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languages like javascript are dynamically typed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this a big difference between golang (statically typed) and other languages that are dynamically typed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strong typing / static typing helps prevent errors </a:t>
            </a:r>
            <a:endParaRPr sz="12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9400" y="595825"/>
            <a:ext cx="5238750" cy="259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90763" y="3509438"/>
            <a:ext cx="3933825" cy="1038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Google Shape;23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11942" y="0"/>
            <a:ext cx="1432065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51550"/>
            <a:ext cx="7711950" cy="3423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13250" y="3745925"/>
            <a:ext cx="1698700" cy="139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9"/>
          <p:cNvSpPr txBox="1"/>
          <p:nvPr>
            <p:ph type="ctrTitle"/>
          </p:nvPr>
        </p:nvSpPr>
        <p:spPr>
          <a:xfrm>
            <a:off x="0" y="1583350"/>
            <a:ext cx="91440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</a:rPr>
              <a:t>string</a:t>
            </a:r>
            <a:endParaRPr>
              <a:solidFill>
                <a:srgbClr val="FF00FF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60774"/>
            <a:ext cx="9144001" cy="2821952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245" name="Google Shape;245;p40"/>
          <p:cNvCxnSpPr/>
          <p:nvPr/>
        </p:nvCxnSpPr>
        <p:spPr>
          <a:xfrm>
            <a:off x="686400" y="2693375"/>
            <a:ext cx="8688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6" name="Google Shape;246;p40"/>
          <p:cNvCxnSpPr/>
          <p:nvPr/>
        </p:nvCxnSpPr>
        <p:spPr>
          <a:xfrm>
            <a:off x="6929350" y="2472175"/>
            <a:ext cx="13941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7" name="Google Shape;247;p40"/>
          <p:cNvCxnSpPr/>
          <p:nvPr/>
        </p:nvCxnSpPr>
        <p:spPr>
          <a:xfrm>
            <a:off x="7054925" y="3345025"/>
            <a:ext cx="3303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8" name="Google Shape;248;p40"/>
          <p:cNvCxnSpPr/>
          <p:nvPr/>
        </p:nvCxnSpPr>
        <p:spPr>
          <a:xfrm flipH="1" rot="10800000">
            <a:off x="5947500" y="3562100"/>
            <a:ext cx="2158800" cy="222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string</a:t>
            </a:r>
            <a:endParaRPr/>
          </a:p>
        </p:txBody>
      </p:sp>
      <p:sp>
        <p:nvSpPr>
          <p:cNvPr id="254" name="Google Shape;254;p41"/>
          <p:cNvSpPr txBox="1"/>
          <p:nvPr>
            <p:ph idx="1" type="body"/>
          </p:nvPr>
        </p:nvSpPr>
        <p:spPr>
          <a:xfrm>
            <a:off x="457200" y="964400"/>
            <a:ext cx="8229600" cy="417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built-in type</a:t>
            </a: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also a </a:t>
            </a:r>
            <a:r>
              <a:rPr b="1" lang="en" sz="1100">
                <a:solidFill>
                  <a:srgbClr val="FF00FF"/>
                </a:solidFill>
              </a:rPr>
              <a:t>reference type</a:t>
            </a:r>
            <a:endParaRPr b="1" sz="1100">
              <a:solidFill>
                <a:srgbClr val="FF00FF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100"/>
              <a:t>reference types are very important</a:t>
            </a: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string is a </a:t>
            </a:r>
            <a:r>
              <a:rPr b="1" lang="en" sz="1100">
                <a:solidFill>
                  <a:srgbClr val="FF00FF"/>
                </a:solidFill>
              </a:rPr>
              <a:t>two word data structure</a:t>
            </a:r>
            <a:endParaRPr b="1" sz="1100">
              <a:solidFill>
                <a:srgbClr val="FF00FF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100"/>
              <a:t>either 8 or 16 bytes</a:t>
            </a:r>
            <a:endParaRPr sz="1100"/>
          </a:p>
          <a:p>
            <a: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 sz="1100"/>
              <a:t>32 bit architecture: 4 bytes (32 bits) per word * 2 words = 8 bytes</a:t>
            </a:r>
            <a:endParaRPr sz="1100"/>
          </a:p>
          <a:p>
            <a: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 sz="1100"/>
              <a:t>64 bit architecture: 8 bytes (64 bits) per word * 2 words = 16 bytes</a:t>
            </a:r>
            <a:endParaRPr sz="1100"/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100"/>
              <a:t>first word</a:t>
            </a:r>
            <a:endParaRPr sz="1100"/>
          </a:p>
          <a:p>
            <a: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 sz="1100"/>
              <a:t>pointer to array of bytes</a:t>
            </a:r>
            <a:endParaRPr sz="1100"/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100"/>
              <a:t>second word</a:t>
            </a:r>
            <a:endParaRPr sz="1100"/>
          </a:p>
          <a:p>
            <a: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 sz="1100"/>
              <a:t>len of those bytes</a:t>
            </a: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all reference types have a pointer</a:t>
            </a: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when we copy a string</a:t>
            </a:r>
            <a:endParaRPr sz="1100"/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100"/>
              <a:t>we are making a copy of the two words:</a:t>
            </a:r>
            <a:endParaRPr sz="1100"/>
          </a:p>
          <a:p>
            <a: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 sz="1100"/>
              <a:t>word 1: the pointer to the underlying array of bytes</a:t>
            </a:r>
            <a:endParaRPr sz="1100"/>
          </a:p>
          <a:p>
            <a: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 sz="1100"/>
              <a:t>word 2: the length</a:t>
            </a: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strings are immutable</a:t>
            </a: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zero value for a string</a:t>
            </a:r>
            <a:endParaRPr sz="1100"/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100"/>
              <a:t>word 1: nil</a:t>
            </a:r>
            <a:endParaRPr sz="1100"/>
          </a:p>
          <a:p>
            <a: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 sz="1100"/>
              <a:t>a pointer set to the value of zero is nil</a:t>
            </a:r>
            <a:endParaRPr sz="1100"/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100"/>
              <a:t>word 2: 0</a:t>
            </a:r>
            <a:endParaRPr/>
          </a:p>
        </p:txBody>
      </p:sp>
      <p:grpSp>
        <p:nvGrpSpPr>
          <p:cNvPr id="255" name="Google Shape;255;p41"/>
          <p:cNvGrpSpPr/>
          <p:nvPr/>
        </p:nvGrpSpPr>
        <p:grpSpPr>
          <a:xfrm>
            <a:off x="3796825" y="208975"/>
            <a:ext cx="851400" cy="851400"/>
            <a:chOff x="4561400" y="205975"/>
            <a:chExt cx="851400" cy="851400"/>
          </a:xfrm>
        </p:grpSpPr>
        <p:sp>
          <p:nvSpPr>
            <p:cNvPr id="256" name="Google Shape;256;p41"/>
            <p:cNvSpPr/>
            <p:nvPr/>
          </p:nvSpPr>
          <p:spPr>
            <a:xfrm>
              <a:off x="4561400" y="205975"/>
              <a:ext cx="851400" cy="4257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41"/>
            <p:cNvSpPr/>
            <p:nvPr/>
          </p:nvSpPr>
          <p:spPr>
            <a:xfrm>
              <a:off x="4561400" y="631675"/>
              <a:ext cx="851400" cy="4257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41"/>
            <p:cNvSpPr txBox="1"/>
            <p:nvPr/>
          </p:nvSpPr>
          <p:spPr>
            <a:xfrm>
              <a:off x="4752500" y="631675"/>
              <a:ext cx="469200" cy="33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len</a:t>
              </a:r>
              <a:endParaRPr/>
            </a:p>
          </p:txBody>
        </p:sp>
      </p:grpSp>
      <p:cxnSp>
        <p:nvCxnSpPr>
          <p:cNvPr id="259" name="Google Shape;259;p41"/>
          <p:cNvCxnSpPr/>
          <p:nvPr/>
        </p:nvCxnSpPr>
        <p:spPr>
          <a:xfrm>
            <a:off x="4561375" y="470625"/>
            <a:ext cx="703800" cy="441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260" name="Google Shape;260;p41"/>
          <p:cNvGrpSpPr/>
          <p:nvPr/>
        </p:nvGrpSpPr>
        <p:grpSpPr>
          <a:xfrm>
            <a:off x="5195575" y="868825"/>
            <a:ext cx="3649200" cy="425700"/>
            <a:chOff x="6151350" y="860150"/>
            <a:chExt cx="3649200" cy="425700"/>
          </a:xfrm>
        </p:grpSpPr>
        <p:sp>
          <p:nvSpPr>
            <p:cNvPr id="261" name="Google Shape;261;p41"/>
            <p:cNvSpPr/>
            <p:nvPr/>
          </p:nvSpPr>
          <p:spPr>
            <a:xfrm>
              <a:off x="6151350" y="860150"/>
              <a:ext cx="3649200" cy="4257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62" name="Google Shape;262;p41"/>
            <p:cNvCxnSpPr/>
            <p:nvPr/>
          </p:nvCxnSpPr>
          <p:spPr>
            <a:xfrm>
              <a:off x="6516250" y="877525"/>
              <a:ext cx="0" cy="3996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63" name="Google Shape;263;p41"/>
            <p:cNvCxnSpPr/>
            <p:nvPr/>
          </p:nvCxnSpPr>
          <p:spPr>
            <a:xfrm>
              <a:off x="6929300" y="877525"/>
              <a:ext cx="0" cy="3996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64" name="Google Shape;264;p41"/>
            <p:cNvCxnSpPr/>
            <p:nvPr/>
          </p:nvCxnSpPr>
          <p:spPr>
            <a:xfrm>
              <a:off x="7342350" y="877525"/>
              <a:ext cx="0" cy="3996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65" name="Google Shape;265;p41"/>
            <p:cNvCxnSpPr/>
            <p:nvPr/>
          </p:nvCxnSpPr>
          <p:spPr>
            <a:xfrm>
              <a:off x="7755400" y="877525"/>
              <a:ext cx="0" cy="3996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66" name="Google Shape;266;p41"/>
            <p:cNvCxnSpPr/>
            <p:nvPr/>
          </p:nvCxnSpPr>
          <p:spPr>
            <a:xfrm>
              <a:off x="8168450" y="873200"/>
              <a:ext cx="0" cy="3996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67" name="Google Shape;267;p41"/>
            <p:cNvCxnSpPr/>
            <p:nvPr/>
          </p:nvCxnSpPr>
          <p:spPr>
            <a:xfrm>
              <a:off x="8581500" y="873200"/>
              <a:ext cx="0" cy="3996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68" name="Google Shape;268;p41"/>
            <p:cNvCxnSpPr/>
            <p:nvPr/>
          </p:nvCxnSpPr>
          <p:spPr>
            <a:xfrm>
              <a:off x="8994550" y="877525"/>
              <a:ext cx="0" cy="3996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69" name="Google Shape;269;p41"/>
            <p:cNvCxnSpPr/>
            <p:nvPr/>
          </p:nvCxnSpPr>
          <p:spPr>
            <a:xfrm>
              <a:off x="9407600" y="877525"/>
              <a:ext cx="0" cy="3996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70" name="Google Shape;270;p41"/>
          <p:cNvSpPr txBox="1"/>
          <p:nvPr/>
        </p:nvSpPr>
        <p:spPr>
          <a:xfrm>
            <a:off x="5195575" y="1025325"/>
            <a:ext cx="417000" cy="2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byte</a:t>
            </a:r>
            <a:endParaRPr sz="800"/>
          </a:p>
        </p:txBody>
      </p:sp>
      <p:sp>
        <p:nvSpPr>
          <p:cNvPr id="271" name="Google Shape;271;p41"/>
          <p:cNvSpPr txBox="1"/>
          <p:nvPr/>
        </p:nvSpPr>
        <p:spPr>
          <a:xfrm>
            <a:off x="5612575" y="1025325"/>
            <a:ext cx="417000" cy="2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byte</a:t>
            </a:r>
            <a:endParaRPr sz="800"/>
          </a:p>
        </p:txBody>
      </p:sp>
      <p:sp>
        <p:nvSpPr>
          <p:cNvPr id="272" name="Google Shape;272;p41"/>
          <p:cNvSpPr txBox="1"/>
          <p:nvPr/>
        </p:nvSpPr>
        <p:spPr>
          <a:xfrm>
            <a:off x="6029575" y="1025325"/>
            <a:ext cx="417000" cy="2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byte</a:t>
            </a:r>
            <a:endParaRPr sz="800"/>
          </a:p>
        </p:txBody>
      </p:sp>
      <p:sp>
        <p:nvSpPr>
          <p:cNvPr id="273" name="Google Shape;273;p41"/>
          <p:cNvSpPr txBox="1"/>
          <p:nvPr/>
        </p:nvSpPr>
        <p:spPr>
          <a:xfrm>
            <a:off x="6446575" y="1025325"/>
            <a:ext cx="417000" cy="2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byte</a:t>
            </a:r>
            <a:endParaRPr sz="800"/>
          </a:p>
        </p:txBody>
      </p:sp>
      <p:sp>
        <p:nvSpPr>
          <p:cNvPr id="274" name="Google Shape;274;p41"/>
          <p:cNvSpPr txBox="1"/>
          <p:nvPr/>
        </p:nvSpPr>
        <p:spPr>
          <a:xfrm>
            <a:off x="6863575" y="1025325"/>
            <a:ext cx="417000" cy="2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byte</a:t>
            </a:r>
            <a:endParaRPr sz="800"/>
          </a:p>
        </p:txBody>
      </p:sp>
      <p:sp>
        <p:nvSpPr>
          <p:cNvPr id="275" name="Google Shape;275;p41"/>
          <p:cNvSpPr txBox="1"/>
          <p:nvPr/>
        </p:nvSpPr>
        <p:spPr>
          <a:xfrm>
            <a:off x="7237150" y="1025325"/>
            <a:ext cx="417000" cy="2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byte</a:t>
            </a:r>
            <a:endParaRPr sz="800"/>
          </a:p>
        </p:txBody>
      </p:sp>
      <p:sp>
        <p:nvSpPr>
          <p:cNvPr id="276" name="Google Shape;276;p41"/>
          <p:cNvSpPr txBox="1"/>
          <p:nvPr/>
        </p:nvSpPr>
        <p:spPr>
          <a:xfrm>
            <a:off x="7654150" y="1025325"/>
            <a:ext cx="417000" cy="2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byte</a:t>
            </a:r>
            <a:endParaRPr sz="800"/>
          </a:p>
        </p:txBody>
      </p:sp>
      <p:sp>
        <p:nvSpPr>
          <p:cNvPr id="277" name="Google Shape;277;p41"/>
          <p:cNvSpPr txBox="1"/>
          <p:nvPr/>
        </p:nvSpPr>
        <p:spPr>
          <a:xfrm>
            <a:off x="8071150" y="1025325"/>
            <a:ext cx="417000" cy="2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byte</a:t>
            </a:r>
            <a:endParaRPr sz="800"/>
          </a:p>
        </p:txBody>
      </p:sp>
      <p:sp>
        <p:nvSpPr>
          <p:cNvPr id="278" name="Google Shape;278;p41"/>
          <p:cNvSpPr txBox="1"/>
          <p:nvPr/>
        </p:nvSpPr>
        <p:spPr>
          <a:xfrm>
            <a:off x="8488150" y="1025325"/>
            <a:ext cx="417000" cy="2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byte</a:t>
            </a:r>
            <a:endParaRPr sz="800"/>
          </a:p>
        </p:txBody>
      </p:sp>
      <p:sp>
        <p:nvSpPr>
          <p:cNvPr id="279" name="Google Shape;279;p41"/>
          <p:cNvSpPr txBox="1"/>
          <p:nvPr/>
        </p:nvSpPr>
        <p:spPr>
          <a:xfrm>
            <a:off x="3875025" y="332025"/>
            <a:ext cx="1007700" cy="2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/>
              <a:t>0x8201e02f0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string</a:t>
            </a:r>
            <a:endParaRPr/>
          </a:p>
        </p:txBody>
      </p:sp>
      <p:sp>
        <p:nvSpPr>
          <p:cNvPr id="285" name="Google Shape;285;p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string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series of characters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UTF-8 encoding</a:t>
            </a:r>
            <a:endParaRPr sz="1400"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 sz="1400"/>
              <a:t>ASCII is a 7 bit character series</a:t>
            </a:r>
            <a:endParaRPr sz="1400"/>
          </a:p>
          <a:p>
            <a:pPr indent="-317500" lvl="3" marL="18288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128 letters</a:t>
            </a:r>
            <a:endParaRPr sz="1400"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 sz="1400"/>
              <a:t>UTF-8 are those same 7 bits, multiple bytes for other characters</a:t>
            </a:r>
            <a:endParaRPr sz="1400"/>
          </a:p>
          <a:p>
            <a:pPr indent="-317500" lvl="3" marL="18288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UTF-8 is a multiple byte character encoding</a:t>
            </a:r>
            <a:endParaRPr sz="1400"/>
          </a:p>
          <a:p>
            <a:pPr indent="-317500" lvl="3" marL="18288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other characters could be two bytes, or three bytes, or four bytes per character</a:t>
            </a:r>
            <a:endParaRPr sz="1400"/>
          </a:p>
          <a:p>
            <a:pPr indent="-317500" lvl="3" marL="18288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chinese characters will probably be four bytes per character; </a:t>
            </a:r>
            <a:endParaRPr sz="1400"/>
          </a:p>
          <a:p>
            <a:pPr indent="-317500" lvl="3" marL="18288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golang uses UTF-8 because Rob Pike &amp; Ken Thompson were partially inventors of UTF-8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create a string: </a:t>
            </a:r>
            <a:endParaRPr sz="1400"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 sz="1400"/>
              <a:t>double quotes || backticks</a:t>
            </a:r>
            <a:endParaRPr sz="1400"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 sz="1400"/>
              <a:t>backticks can be multiple lines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escape sequences</a:t>
            </a:r>
            <a:endParaRPr sz="1400"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 sz="1400"/>
              <a:t>strings support escape sequences like \n for newline or \t for a tab</a:t>
            </a:r>
            <a:endParaRPr sz="140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025" y="1063364"/>
            <a:ext cx="8008299" cy="3893725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43"/>
          <p:cNvSpPr txBox="1"/>
          <p:nvPr>
            <p:ph idx="4294967295"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escape sequences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" name="Google Shape;296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2038" y="757000"/>
            <a:ext cx="5010150" cy="173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27688" y="2193963"/>
            <a:ext cx="3724275" cy="96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"/>
            <a:ext cx="4969725" cy="160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484578"/>
            <a:ext cx="9144001" cy="105584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45"/>
          <p:cNvPicPr preferRelativeResize="0"/>
          <p:nvPr/>
        </p:nvPicPr>
        <p:blipFill>
          <a:blip r:embed="rId5">
            <a:alphaModFix amt="40000"/>
          </a:blip>
          <a:stretch>
            <a:fillRect/>
          </a:stretch>
        </p:blipFill>
        <p:spPr>
          <a:xfrm>
            <a:off x="5859162" y="0"/>
            <a:ext cx="328482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45"/>
          <p:cNvSpPr txBox="1"/>
          <p:nvPr/>
        </p:nvSpPr>
        <p:spPr>
          <a:xfrm>
            <a:off x="6200300" y="78225"/>
            <a:ext cx="743400" cy="6573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UTF-8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ASCII</a:t>
            </a:r>
            <a:endParaRPr/>
          </a:p>
        </p:txBody>
      </p:sp>
      <p:sp>
        <p:nvSpPr>
          <p:cNvPr id="306" name="Google Shape;306;p45"/>
          <p:cNvSpPr txBox="1"/>
          <p:nvPr/>
        </p:nvSpPr>
        <p:spPr>
          <a:xfrm>
            <a:off x="2954050" y="1415050"/>
            <a:ext cx="10773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conversion</a:t>
            </a:r>
            <a:endParaRPr>
              <a:solidFill>
                <a:srgbClr val="FF0000"/>
              </a:solidFill>
            </a:endParaRPr>
          </a:p>
        </p:txBody>
      </p:sp>
      <p:cxnSp>
        <p:nvCxnSpPr>
          <p:cNvPr id="307" name="Google Shape;307;p45"/>
          <p:cNvCxnSpPr>
            <a:stCxn id="306" idx="1"/>
          </p:cNvCxnSpPr>
          <p:nvPr/>
        </p:nvCxnSpPr>
        <p:spPr>
          <a:xfrm rot="10800000">
            <a:off x="2198050" y="1372750"/>
            <a:ext cx="756000" cy="2160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4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</a:rPr>
              <a:t>string</a:t>
            </a:r>
            <a:endParaRPr>
              <a:solidFill>
                <a:srgbClr val="FF00FF"/>
              </a:solidFill>
            </a:endParaRPr>
          </a:p>
        </p:txBody>
      </p:sp>
      <p:sp>
        <p:nvSpPr>
          <p:cNvPr id="313" name="Google Shape;313;p46"/>
          <p:cNvSpPr txBox="1"/>
          <p:nvPr>
            <p:ph idx="1" type="subTitle"/>
          </p:nvPr>
        </p:nvSpPr>
        <p:spPr>
          <a:xfrm>
            <a:off x="685800" y="2440372"/>
            <a:ext cx="7772400" cy="140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</a:rPr>
              <a:t>len</a:t>
            </a:r>
            <a:endParaRPr>
              <a:solidFill>
                <a:srgbClr val="FF00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len gives us the number of bytes, not the number of characters</a:t>
            </a:r>
            <a:endParaRPr sz="18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3425" y="965524"/>
            <a:ext cx="7997151" cy="3212449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52" name="Google Shape;52;p11"/>
          <p:cNvCxnSpPr/>
          <p:nvPr/>
        </p:nvCxnSpPr>
        <p:spPr>
          <a:xfrm>
            <a:off x="2910625" y="1850600"/>
            <a:ext cx="5214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" name="Google Shape;53;p11"/>
          <p:cNvCxnSpPr/>
          <p:nvPr/>
        </p:nvCxnSpPr>
        <p:spPr>
          <a:xfrm flipH="1" rot="10800000">
            <a:off x="2841100" y="3058175"/>
            <a:ext cx="812100" cy="48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8" name="Google Shape;318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075" y="96325"/>
            <a:ext cx="6667500" cy="352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07725" y="3104075"/>
            <a:ext cx="5029200" cy="165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125" y="115375"/>
            <a:ext cx="6496050" cy="3486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14675" y="3169200"/>
            <a:ext cx="5029200" cy="1733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49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</a:rPr>
              <a:t>string</a:t>
            </a:r>
            <a:endParaRPr>
              <a:solidFill>
                <a:srgbClr val="FF00FF"/>
              </a:solidFill>
            </a:endParaRPr>
          </a:p>
        </p:txBody>
      </p:sp>
      <p:sp>
        <p:nvSpPr>
          <p:cNvPr id="331" name="Google Shape;331;p49"/>
          <p:cNvSpPr txBox="1"/>
          <p:nvPr>
            <p:ph idx="1" type="subTitle"/>
          </p:nvPr>
        </p:nvSpPr>
        <p:spPr>
          <a:xfrm>
            <a:off x="685800" y="2440372"/>
            <a:ext cx="7772400" cy="140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</a:rPr>
              <a:t>index</a:t>
            </a:r>
            <a:endParaRPr>
              <a:solidFill>
                <a:srgbClr val="FF00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6" name="Google Shape;336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59162" y="0"/>
            <a:ext cx="328482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50"/>
          <p:cNvSpPr txBox="1"/>
          <p:nvPr/>
        </p:nvSpPr>
        <p:spPr>
          <a:xfrm>
            <a:off x="6200300" y="78225"/>
            <a:ext cx="743400" cy="6573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UTF-8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ASCII</a:t>
            </a:r>
            <a:endParaRPr/>
          </a:p>
        </p:txBody>
      </p:sp>
      <p:pic>
        <p:nvPicPr>
          <p:cNvPr id="338" name="Google Shape;338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4616025" cy="3316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15863" y="3239175"/>
            <a:ext cx="4087900" cy="1738050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50"/>
          <p:cNvSpPr txBox="1"/>
          <p:nvPr/>
        </p:nvSpPr>
        <p:spPr>
          <a:xfrm>
            <a:off x="4326775" y="2180775"/>
            <a:ext cx="634200" cy="3996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index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</a:rPr>
              <a:t>string</a:t>
            </a:r>
            <a:endParaRPr>
              <a:solidFill>
                <a:srgbClr val="FF00FF"/>
              </a:solidFill>
            </a:endParaRPr>
          </a:p>
        </p:txBody>
      </p:sp>
      <p:sp>
        <p:nvSpPr>
          <p:cNvPr id="346" name="Google Shape;346;p51"/>
          <p:cNvSpPr txBox="1"/>
          <p:nvPr>
            <p:ph idx="1" type="subTitle"/>
          </p:nvPr>
        </p:nvSpPr>
        <p:spPr>
          <a:xfrm>
            <a:off x="685800" y="2440372"/>
            <a:ext cx="7772400" cy="140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</a:rPr>
              <a:t>slicing</a:t>
            </a:r>
            <a:endParaRPr>
              <a:solidFill>
                <a:srgbClr val="FF00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1" name="Google Shape;351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5035200" cy="3377774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52"/>
          <p:cNvSpPr/>
          <p:nvPr/>
        </p:nvSpPr>
        <p:spPr>
          <a:xfrm>
            <a:off x="1036650" y="2200425"/>
            <a:ext cx="3902100" cy="7824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p52"/>
          <p:cNvSpPr txBox="1"/>
          <p:nvPr/>
        </p:nvSpPr>
        <p:spPr>
          <a:xfrm>
            <a:off x="5163675" y="2243100"/>
            <a:ext cx="1447500" cy="6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</a:rPr>
              <a:t>What is this going to print?</a:t>
            </a:r>
            <a:endParaRPr b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" name="Google Shape;358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5035200" cy="3377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35200" y="2463250"/>
            <a:ext cx="4108800" cy="2680250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53"/>
          <p:cNvSpPr/>
          <p:nvPr/>
        </p:nvSpPr>
        <p:spPr>
          <a:xfrm>
            <a:off x="5408175" y="3970550"/>
            <a:ext cx="2210100" cy="8313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5" name="Google Shape;365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1750" y="2056875"/>
            <a:ext cx="2979950" cy="230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778638"/>
            <a:ext cx="4875651" cy="35862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67" name="Google Shape;367;p54"/>
          <p:cNvCxnSpPr/>
          <p:nvPr/>
        </p:nvCxnSpPr>
        <p:spPr>
          <a:xfrm>
            <a:off x="4068350" y="2787200"/>
            <a:ext cx="831300" cy="195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68" name="Google Shape;368;p54"/>
          <p:cNvCxnSpPr/>
          <p:nvPr/>
        </p:nvCxnSpPr>
        <p:spPr>
          <a:xfrm>
            <a:off x="4586675" y="3041475"/>
            <a:ext cx="322800" cy="195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69" name="Google Shape;369;p54"/>
          <p:cNvCxnSpPr/>
          <p:nvPr/>
        </p:nvCxnSpPr>
        <p:spPr>
          <a:xfrm>
            <a:off x="4704025" y="3325100"/>
            <a:ext cx="1761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70" name="Google Shape;370;p54"/>
          <p:cNvCxnSpPr/>
          <p:nvPr/>
        </p:nvCxnSpPr>
        <p:spPr>
          <a:xfrm>
            <a:off x="4704025" y="3608700"/>
            <a:ext cx="1956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71" name="Google Shape;371;p54"/>
          <p:cNvCxnSpPr/>
          <p:nvPr/>
        </p:nvCxnSpPr>
        <p:spPr>
          <a:xfrm>
            <a:off x="4606225" y="3823850"/>
            <a:ext cx="2835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72" name="Google Shape;372;p54"/>
          <p:cNvSpPr txBox="1"/>
          <p:nvPr/>
        </p:nvSpPr>
        <p:spPr>
          <a:xfrm>
            <a:off x="4875650" y="2056875"/>
            <a:ext cx="2625300" cy="63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H	e	l	l	o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	1	2	3	4</a:t>
            </a:r>
            <a:endParaRPr/>
          </a:p>
        </p:txBody>
      </p:sp>
      <p:sp>
        <p:nvSpPr>
          <p:cNvPr id="373" name="Google Shape;373;p54"/>
          <p:cNvSpPr txBox="1"/>
          <p:nvPr/>
        </p:nvSpPr>
        <p:spPr>
          <a:xfrm>
            <a:off x="3755375" y="3965275"/>
            <a:ext cx="831300" cy="399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slicing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55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</a:rPr>
              <a:t>string</a:t>
            </a:r>
            <a:endParaRPr>
              <a:solidFill>
                <a:srgbClr val="FF00FF"/>
              </a:solidFill>
            </a:endParaRPr>
          </a:p>
        </p:txBody>
      </p:sp>
      <p:sp>
        <p:nvSpPr>
          <p:cNvPr id="379" name="Google Shape;379;p55"/>
          <p:cNvSpPr txBox="1"/>
          <p:nvPr>
            <p:ph idx="1" type="subTitle"/>
          </p:nvPr>
        </p:nvSpPr>
        <p:spPr>
          <a:xfrm>
            <a:off x="685800" y="2440372"/>
            <a:ext cx="7772400" cy="140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</a:rPr>
              <a:t>concatenation</a:t>
            </a:r>
            <a:endParaRPr>
              <a:solidFill>
                <a:srgbClr val="FF00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6"/>
          <p:cNvSpPr txBox="1"/>
          <p:nvPr>
            <p:ph idx="1" type="subTitle"/>
          </p:nvPr>
        </p:nvSpPr>
        <p:spPr>
          <a:xfrm>
            <a:off x="685800" y="1780071"/>
            <a:ext cx="7772400" cy="157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/>
              <a:t>+</a:t>
            </a:r>
            <a:endParaRPr sz="96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</a:rPr>
              <a:t>viewing type</a:t>
            </a:r>
            <a:endParaRPr>
              <a:solidFill>
                <a:srgbClr val="FF00FF"/>
              </a:solidFill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Google Shape;389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4363" y="591263"/>
            <a:ext cx="4191000" cy="206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28338" y="3052075"/>
            <a:ext cx="2781300" cy="93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exercise</a:t>
            </a:r>
            <a:endParaRPr/>
          </a:p>
        </p:txBody>
      </p:sp>
      <p:sp>
        <p:nvSpPr>
          <p:cNvPr id="396" name="Google Shape;396;p58"/>
          <p:cNvSpPr txBox="1"/>
          <p:nvPr>
            <p:ph idx="1" type="subTitle"/>
          </p:nvPr>
        </p:nvSpPr>
        <p:spPr>
          <a:xfrm>
            <a:off x="685800" y="2840050"/>
            <a:ext cx="7772400" cy="212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create a program that uses these </a:t>
            </a:r>
            <a:r>
              <a:rPr b="1" lang="en" sz="1800">
                <a:solidFill>
                  <a:srgbClr val="0000FF"/>
                </a:solidFill>
              </a:rPr>
              <a:t>escape sequences</a:t>
            </a:r>
            <a:r>
              <a:rPr lang="en" sz="1800"/>
              <a:t>: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\t \n</a:t>
            </a:r>
            <a:endParaRPr sz="180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59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exercise</a:t>
            </a:r>
            <a:endParaRPr/>
          </a:p>
        </p:txBody>
      </p:sp>
      <p:sp>
        <p:nvSpPr>
          <p:cNvPr id="402" name="Google Shape;402;p59"/>
          <p:cNvSpPr txBox="1"/>
          <p:nvPr>
            <p:ph idx="1" type="subTitle"/>
          </p:nvPr>
        </p:nvSpPr>
        <p:spPr>
          <a:xfrm>
            <a:off x="685800" y="2840050"/>
            <a:ext cx="7772400" cy="212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create a program that uses </a:t>
            </a:r>
            <a:r>
              <a:rPr b="1" lang="en" sz="1800">
                <a:solidFill>
                  <a:srgbClr val="0000FF"/>
                </a:solidFill>
              </a:rPr>
              <a:t>len</a:t>
            </a:r>
            <a:endParaRPr b="1" sz="1800"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6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exercise</a:t>
            </a:r>
            <a:endParaRPr/>
          </a:p>
        </p:txBody>
      </p:sp>
      <p:sp>
        <p:nvSpPr>
          <p:cNvPr id="408" name="Google Shape;408;p60"/>
          <p:cNvSpPr txBox="1"/>
          <p:nvPr>
            <p:ph idx="1" type="subTitle"/>
          </p:nvPr>
        </p:nvSpPr>
        <p:spPr>
          <a:xfrm>
            <a:off x="685800" y="2840050"/>
            <a:ext cx="7772400" cy="212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create a program that using an </a:t>
            </a:r>
            <a:r>
              <a:rPr b="1" lang="en" sz="1800">
                <a:solidFill>
                  <a:srgbClr val="0000FF"/>
                </a:solidFill>
              </a:rPr>
              <a:t>index</a:t>
            </a:r>
            <a:r>
              <a:rPr lang="en" sz="1800"/>
              <a:t> to access a </a:t>
            </a:r>
            <a:r>
              <a:rPr b="1" lang="en" sz="1800">
                <a:solidFill>
                  <a:srgbClr val="0000FF"/>
                </a:solidFill>
              </a:rPr>
              <a:t>rune</a:t>
            </a:r>
            <a:r>
              <a:rPr lang="en" sz="1800"/>
              <a:t> in a </a:t>
            </a:r>
            <a:r>
              <a:rPr b="1" lang="en" sz="1800">
                <a:solidFill>
                  <a:srgbClr val="0000FF"/>
                </a:solidFill>
              </a:rPr>
              <a:t>string</a:t>
            </a:r>
            <a:endParaRPr b="1" sz="1800"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6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exercise</a:t>
            </a:r>
            <a:endParaRPr/>
          </a:p>
        </p:txBody>
      </p:sp>
      <p:sp>
        <p:nvSpPr>
          <p:cNvPr id="414" name="Google Shape;414;p61"/>
          <p:cNvSpPr txBox="1"/>
          <p:nvPr>
            <p:ph idx="1" type="subTitle"/>
          </p:nvPr>
        </p:nvSpPr>
        <p:spPr>
          <a:xfrm>
            <a:off x="685800" y="2840050"/>
            <a:ext cx="7772400" cy="212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create a program that </a:t>
            </a:r>
            <a:r>
              <a:rPr b="1" lang="en" sz="1800">
                <a:solidFill>
                  <a:srgbClr val="0000FF"/>
                </a:solidFill>
              </a:rPr>
              <a:t>slices</a:t>
            </a:r>
            <a:r>
              <a:rPr lang="en" sz="1800"/>
              <a:t> a </a:t>
            </a:r>
            <a:r>
              <a:rPr b="1" lang="en" sz="1800">
                <a:solidFill>
                  <a:srgbClr val="0000FF"/>
                </a:solidFill>
              </a:rPr>
              <a:t>string</a:t>
            </a:r>
            <a:endParaRPr b="1" sz="1800"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62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exercise</a:t>
            </a:r>
            <a:endParaRPr/>
          </a:p>
        </p:txBody>
      </p:sp>
      <p:sp>
        <p:nvSpPr>
          <p:cNvPr id="420" name="Google Shape;420;p62"/>
          <p:cNvSpPr txBox="1"/>
          <p:nvPr>
            <p:ph idx="1" type="subTitle"/>
          </p:nvPr>
        </p:nvSpPr>
        <p:spPr>
          <a:xfrm>
            <a:off x="685800" y="2840050"/>
            <a:ext cx="7772400" cy="212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create a program that </a:t>
            </a:r>
            <a:r>
              <a:rPr b="1" lang="en" sz="1800">
                <a:solidFill>
                  <a:srgbClr val="0000FF"/>
                </a:solidFill>
              </a:rPr>
              <a:t>concatenates</a:t>
            </a:r>
            <a:r>
              <a:rPr lang="en" sz="1800"/>
              <a:t> two variables both of type </a:t>
            </a:r>
            <a:r>
              <a:rPr b="1" lang="en" sz="1800">
                <a:solidFill>
                  <a:srgbClr val="0000FF"/>
                </a:solidFill>
              </a:rPr>
              <a:t>string</a:t>
            </a:r>
            <a:endParaRPr b="1" sz="1800"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63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</a:rPr>
              <a:t>strconv package</a:t>
            </a:r>
            <a:endParaRPr>
              <a:solidFill>
                <a:srgbClr val="FF00FF"/>
              </a:solidFill>
            </a:endParaRPr>
          </a:p>
        </p:txBody>
      </p:sp>
      <p:sp>
        <p:nvSpPr>
          <p:cNvPr id="426" name="Google Shape;426;p63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The most common numeric conversions are </a:t>
            </a:r>
            <a:r>
              <a:rPr b="1" lang="en" sz="1400">
                <a:solidFill>
                  <a:srgbClr val="0000FF"/>
                </a:solidFill>
              </a:rPr>
              <a:t>Atoi</a:t>
            </a:r>
            <a:r>
              <a:rPr lang="en" sz="1400"/>
              <a:t> (string to int) and </a:t>
            </a:r>
            <a:r>
              <a:rPr b="1" lang="en" sz="1400">
                <a:solidFill>
                  <a:srgbClr val="0000FF"/>
                </a:solidFill>
              </a:rPr>
              <a:t>Itoa</a:t>
            </a:r>
            <a:r>
              <a:rPr lang="en" sz="1400"/>
              <a:t> (int to string).</a:t>
            </a:r>
            <a:endParaRPr sz="140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1" name="Google Shape;431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90388"/>
            <a:ext cx="9143999" cy="350172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32" name="Google Shape;432;p64"/>
          <p:cNvCxnSpPr/>
          <p:nvPr/>
        </p:nvCxnSpPr>
        <p:spPr>
          <a:xfrm>
            <a:off x="5551850" y="3440575"/>
            <a:ext cx="2658600" cy="87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33" name="Google Shape;433;p64"/>
          <p:cNvSpPr/>
          <p:nvPr/>
        </p:nvSpPr>
        <p:spPr>
          <a:xfrm>
            <a:off x="2380600" y="3484025"/>
            <a:ext cx="3058300" cy="729825"/>
          </a:xfrm>
          <a:prstGeom prst="flowChartProcess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8" name="Google Shape;438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6388" y="276588"/>
            <a:ext cx="6619875" cy="250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50163" y="2494563"/>
            <a:ext cx="2257425" cy="86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Google Shape;444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8850" y="341050"/>
            <a:ext cx="4686300" cy="232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" name="Google Shape;445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9113" y="2184338"/>
            <a:ext cx="2486025" cy="809625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66"/>
          <p:cNvSpPr txBox="1"/>
          <p:nvPr/>
        </p:nvSpPr>
        <p:spPr>
          <a:xfrm rot="1799833">
            <a:off x="5773792" y="824744"/>
            <a:ext cx="3455691" cy="583726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also convert an int to string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like this</a:t>
            </a:r>
            <a:endParaRPr/>
          </a:p>
        </p:txBody>
      </p:sp>
      <p:cxnSp>
        <p:nvCxnSpPr>
          <p:cNvPr id="447" name="Google Shape;447;p66"/>
          <p:cNvCxnSpPr/>
          <p:nvPr/>
        </p:nvCxnSpPr>
        <p:spPr>
          <a:xfrm flipH="1">
            <a:off x="5534450" y="860150"/>
            <a:ext cx="921000" cy="7905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48" name="Google Shape;448;p66"/>
          <p:cNvSpPr txBox="1"/>
          <p:nvPr/>
        </p:nvSpPr>
        <p:spPr>
          <a:xfrm>
            <a:off x="100" y="4795975"/>
            <a:ext cx="9144000" cy="3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99999"/>
                </a:solidFill>
              </a:rPr>
              <a:t>Let’s look up fmt.Sprint to see how it converts an int to a string</a:t>
            </a:r>
            <a:endParaRPr>
              <a:solidFill>
                <a:srgbClr val="999999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4850" y="363475"/>
            <a:ext cx="5888000" cy="349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83400" y="3390213"/>
            <a:ext cx="4915750" cy="138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3" name="Google Shape;453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5725" y="657525"/>
            <a:ext cx="5699577" cy="12490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54" name="Google Shape;454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5400" y="2436301"/>
            <a:ext cx="8134199" cy="2213925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Google Shape;455;p67"/>
          <p:cNvSpPr/>
          <p:nvPr/>
        </p:nvSpPr>
        <p:spPr>
          <a:xfrm>
            <a:off x="241293" y="103112"/>
            <a:ext cx="6991600" cy="3137650"/>
          </a:xfrm>
          <a:custGeom>
            <a:rect b="b" l="l" r="r" t="t"/>
            <a:pathLst>
              <a:path extrusionOk="0" h="125506" w="279664">
                <a:moveTo>
                  <a:pt x="86268" y="37928"/>
                </a:moveTo>
                <a:cubicBezTo>
                  <a:pt x="95304" y="32252"/>
                  <a:pt x="123165" y="9835"/>
                  <a:pt x="140484" y="3869"/>
                </a:cubicBezTo>
                <a:cubicBezTo>
                  <a:pt x="157803" y="-2097"/>
                  <a:pt x="172051" y="105"/>
                  <a:pt x="190181" y="2132"/>
                </a:cubicBezTo>
                <a:cubicBezTo>
                  <a:pt x="208311" y="4159"/>
                  <a:pt x="234492" y="7924"/>
                  <a:pt x="249262" y="16033"/>
                </a:cubicBezTo>
                <a:cubicBezTo>
                  <a:pt x="264032" y="24142"/>
                  <a:pt x="284073" y="39086"/>
                  <a:pt x="278802" y="50786"/>
                </a:cubicBezTo>
                <a:cubicBezTo>
                  <a:pt x="273531" y="62486"/>
                  <a:pt x="249435" y="81543"/>
                  <a:pt x="217636" y="86235"/>
                </a:cubicBezTo>
                <a:cubicBezTo>
                  <a:pt x="185837" y="90927"/>
                  <a:pt x="120095" y="79574"/>
                  <a:pt x="88006" y="78937"/>
                </a:cubicBezTo>
                <a:cubicBezTo>
                  <a:pt x="55917" y="78300"/>
                  <a:pt x="39756" y="77489"/>
                  <a:pt x="25102" y="82412"/>
                </a:cubicBezTo>
                <a:cubicBezTo>
                  <a:pt x="10448" y="87335"/>
                  <a:pt x="-1078" y="101295"/>
                  <a:pt x="80" y="108477"/>
                </a:cubicBezTo>
                <a:cubicBezTo>
                  <a:pt x="1238" y="115659"/>
                  <a:pt x="26723" y="122668"/>
                  <a:pt x="32052" y="125506"/>
                </a:cubicBezTo>
              </a:path>
            </a:pathLst>
          </a:cu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  <p:cxnSp>
        <p:nvCxnSpPr>
          <p:cNvPr id="456" name="Google Shape;456;p67"/>
          <p:cNvCxnSpPr/>
          <p:nvPr/>
        </p:nvCxnSpPr>
        <p:spPr>
          <a:xfrm>
            <a:off x="738500" y="3127800"/>
            <a:ext cx="391200" cy="1563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57" name="Google Shape;457;p67"/>
          <p:cNvSpPr txBox="1"/>
          <p:nvPr/>
        </p:nvSpPr>
        <p:spPr>
          <a:xfrm>
            <a:off x="6498875" y="225900"/>
            <a:ext cx="1872000" cy="66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0000"/>
                </a:solidFill>
              </a:rPr>
              <a:t>click the name of the func </a:t>
            </a:r>
            <a:endParaRPr sz="1000">
              <a:solidFill>
                <a:srgbClr val="FF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0000"/>
                </a:solidFill>
              </a:rPr>
              <a:t>and you are taken to the source code</a:t>
            </a:r>
            <a:endParaRPr sz="1000">
              <a:solidFill>
                <a:srgbClr val="FF0000"/>
              </a:solidFill>
            </a:endParaRPr>
          </a:p>
        </p:txBody>
      </p:sp>
      <p:sp>
        <p:nvSpPr>
          <p:cNvPr id="458" name="Google Shape;458;p67"/>
          <p:cNvSpPr txBox="1"/>
          <p:nvPr/>
        </p:nvSpPr>
        <p:spPr>
          <a:xfrm>
            <a:off x="4326850" y="2658625"/>
            <a:ext cx="4817400" cy="2484900"/>
          </a:xfrm>
          <a:prstGeom prst="rect">
            <a:avLst/>
          </a:prstGeom>
          <a:solidFill>
            <a:srgbClr val="000000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This takes you into reading even more source code:</a:t>
            </a:r>
            <a:endParaRPr sz="10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What is a newPrinter()?</a:t>
            </a:r>
            <a:endParaRPr sz="10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Does the conversion / assertion occur in doPrint?</a:t>
            </a:r>
            <a:endParaRPr sz="10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Is the conversion string(p.buf)?</a:t>
            </a:r>
            <a:endParaRPr sz="10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These are good questions, and digging in the source code trying to understand it will build your skills and familiarity with the language.</a:t>
            </a:r>
            <a:endParaRPr sz="10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At a certain point, you just say, “Ok, fmt.Sprint will convert an int to a string”</a:t>
            </a:r>
            <a:endParaRPr sz="10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At a certain point, you have to accept abstraction.</a:t>
            </a:r>
            <a:endParaRPr sz="10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“If you wish to make apple pie from scratch, you must first create the universe” </a:t>
            </a:r>
            <a:endParaRPr sz="10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~ Carl Sagan 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459" name="Google Shape;459;p67"/>
          <p:cNvSpPr/>
          <p:nvPr/>
        </p:nvSpPr>
        <p:spPr>
          <a:xfrm>
            <a:off x="4066150" y="3197300"/>
            <a:ext cx="260700" cy="1155600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4" name="Google Shape;464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938" y="269775"/>
            <a:ext cx="4522275" cy="3219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5" name="Google Shape;465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27463" y="2927225"/>
            <a:ext cx="4419600" cy="1695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69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exercise</a:t>
            </a:r>
            <a:endParaRPr/>
          </a:p>
        </p:txBody>
      </p:sp>
      <p:sp>
        <p:nvSpPr>
          <p:cNvPr id="471" name="Google Shape;471;p69"/>
          <p:cNvSpPr txBox="1"/>
          <p:nvPr>
            <p:ph idx="1" type="subTitle"/>
          </p:nvPr>
        </p:nvSpPr>
        <p:spPr>
          <a:xfrm>
            <a:off x="685800" y="2840050"/>
            <a:ext cx="7772400" cy="212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create a program that uses </a:t>
            </a:r>
            <a:r>
              <a:rPr b="1" lang="en" sz="1800">
                <a:solidFill>
                  <a:srgbClr val="0000FF"/>
                </a:solidFill>
              </a:rPr>
              <a:t>Atoi </a:t>
            </a:r>
            <a:r>
              <a:rPr lang="en" sz="1800"/>
              <a:t>&amp; </a:t>
            </a:r>
            <a:r>
              <a:rPr b="1" lang="en" sz="1800">
                <a:solidFill>
                  <a:srgbClr val="0000FF"/>
                </a:solidFill>
              </a:rPr>
              <a:t>Itoa </a:t>
            </a:r>
            <a:endParaRPr b="1" sz="1800"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</a:rPr>
              <a:t>conversion</a:t>
            </a:r>
            <a:endParaRPr>
              <a:solidFill>
                <a:srgbClr val="FF00FF"/>
              </a:solidFill>
            </a:endParaRPr>
          </a:p>
        </p:txBody>
      </p:sp>
      <p:sp>
        <p:nvSpPr>
          <p:cNvPr id="477" name="Google Shape;477;p70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B7B7B7"/>
                </a:solidFill>
              </a:rPr>
              <a:t>known as casting in some languages</a:t>
            </a:r>
            <a:endParaRPr sz="1800">
              <a:solidFill>
                <a:srgbClr val="B7B7B7"/>
              </a:solidFill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2" name="Google Shape;482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9650" y="943249"/>
            <a:ext cx="7284698" cy="13167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7" name="Google Shape;487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895" y="0"/>
            <a:ext cx="895821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88" name="Google Shape;488;p72"/>
          <p:cNvSpPr txBox="1"/>
          <p:nvPr/>
        </p:nvSpPr>
        <p:spPr>
          <a:xfrm rot="2617886">
            <a:off x="5275025" y="1246325"/>
            <a:ext cx="3996859" cy="959742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for you, dear student, to read on your own ….</a:t>
            </a:r>
            <a:endParaRPr sz="2400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3" name="Google Shape;493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4125" y="668875"/>
            <a:ext cx="3971925" cy="198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4" name="Google Shape;494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98075" y="2828675"/>
            <a:ext cx="2771775" cy="87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9" name="Google Shape;499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7813" y="327563"/>
            <a:ext cx="3876675" cy="2333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11075" y="3003250"/>
            <a:ext cx="2705100" cy="857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5" name="Google Shape;505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0125" y="512688"/>
            <a:ext cx="5753100" cy="2867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6" name="Google Shape;506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53988" y="1908913"/>
            <a:ext cx="2809875" cy="134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1" name="Google Shape;511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0163" y="526875"/>
            <a:ext cx="6324600" cy="224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" name="Google Shape;512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27200" y="2372113"/>
            <a:ext cx="3476625" cy="88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3338" y="191150"/>
            <a:ext cx="5491025" cy="347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27388" y="3319625"/>
            <a:ext cx="4843275" cy="1632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7" name="Google Shape;517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7113" y="602263"/>
            <a:ext cx="4295775" cy="240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8" name="Google Shape;518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00225" y="2677038"/>
            <a:ext cx="3676650" cy="86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7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exercise</a:t>
            </a:r>
            <a:endParaRPr/>
          </a:p>
        </p:txBody>
      </p:sp>
      <p:sp>
        <p:nvSpPr>
          <p:cNvPr id="524" name="Google Shape;524;p78"/>
          <p:cNvSpPr txBox="1"/>
          <p:nvPr>
            <p:ph idx="1" type="subTitle"/>
          </p:nvPr>
        </p:nvSpPr>
        <p:spPr>
          <a:xfrm>
            <a:off x="685800" y="2840050"/>
            <a:ext cx="7772400" cy="212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create a program that converts int to float64</a:t>
            </a:r>
            <a:endParaRPr b="1" sz="1800"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79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exercise</a:t>
            </a:r>
            <a:endParaRPr/>
          </a:p>
        </p:txBody>
      </p:sp>
      <p:sp>
        <p:nvSpPr>
          <p:cNvPr id="530" name="Google Shape;530;p79"/>
          <p:cNvSpPr txBox="1"/>
          <p:nvPr>
            <p:ph idx="1" type="subTitle"/>
          </p:nvPr>
        </p:nvSpPr>
        <p:spPr>
          <a:xfrm>
            <a:off x="685800" y="2840050"/>
            <a:ext cx="7772400" cy="212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create a program that converts float64 to int</a:t>
            </a:r>
            <a:endParaRPr b="1" sz="1800"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8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exercise</a:t>
            </a:r>
            <a:endParaRPr/>
          </a:p>
        </p:txBody>
      </p:sp>
      <p:sp>
        <p:nvSpPr>
          <p:cNvPr id="536" name="Google Shape;536;p80"/>
          <p:cNvSpPr txBox="1"/>
          <p:nvPr>
            <p:ph idx="1" type="subTitle"/>
          </p:nvPr>
        </p:nvSpPr>
        <p:spPr>
          <a:xfrm>
            <a:off x="685800" y="2840050"/>
            <a:ext cx="7772400" cy="212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create a program that converts []byte to string</a:t>
            </a:r>
            <a:endParaRPr b="1" sz="1800"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8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exercise</a:t>
            </a:r>
            <a:endParaRPr/>
          </a:p>
        </p:txBody>
      </p:sp>
      <p:sp>
        <p:nvSpPr>
          <p:cNvPr id="542" name="Google Shape;542;p81"/>
          <p:cNvSpPr txBox="1"/>
          <p:nvPr>
            <p:ph idx="1" type="subTitle"/>
          </p:nvPr>
        </p:nvSpPr>
        <p:spPr>
          <a:xfrm>
            <a:off x="685800" y="2840050"/>
            <a:ext cx="7772400" cy="212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create a program that converts string to []byte</a:t>
            </a:r>
            <a:endParaRPr b="1" sz="1800"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82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</a:rPr>
              <a:t>assertion</a:t>
            </a:r>
            <a:endParaRPr>
              <a:solidFill>
                <a:srgbClr val="FF00FF"/>
              </a:solidFill>
            </a:endParaRPr>
          </a:p>
        </p:txBody>
      </p:sp>
      <p:sp>
        <p:nvSpPr>
          <p:cNvPr id="548" name="Google Shape;548;p82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B7B7B7"/>
                </a:solidFill>
              </a:rPr>
              <a:t>conversion - change one type to another</a:t>
            </a:r>
            <a:endParaRPr sz="1800">
              <a:solidFill>
                <a:srgbClr val="B7B7B7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B7B7B7"/>
                </a:solidFill>
              </a:rPr>
              <a:t>assertion - used for interfaces</a:t>
            </a:r>
            <a:endParaRPr sz="1800">
              <a:solidFill>
                <a:srgbClr val="B7B7B7"/>
              </a:solidFill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83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</a:rPr>
              <a:t>assertion</a:t>
            </a:r>
            <a:endParaRPr>
              <a:solidFill>
                <a:srgbClr val="FF00FF"/>
              </a:solidFill>
            </a:endParaRPr>
          </a:p>
        </p:txBody>
      </p:sp>
      <p:sp>
        <p:nvSpPr>
          <p:cNvPr id="554" name="Google Shape;554;p83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B7B7B7"/>
                </a:solidFill>
              </a:rPr>
              <a:t>conversion - change one type to another</a:t>
            </a:r>
            <a:endParaRPr sz="1800">
              <a:solidFill>
                <a:srgbClr val="B7B7B7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B7B7B7"/>
                </a:solidFill>
              </a:rPr>
              <a:t>assertion - used for interfaces</a:t>
            </a:r>
            <a:endParaRPr sz="1800">
              <a:solidFill>
                <a:srgbClr val="B7B7B7"/>
              </a:solidFill>
            </a:endParaRPr>
          </a:p>
        </p:txBody>
      </p:sp>
      <p:sp>
        <p:nvSpPr>
          <p:cNvPr id="555" name="Google Shape;555;p83"/>
          <p:cNvSpPr txBox="1"/>
          <p:nvPr/>
        </p:nvSpPr>
        <p:spPr>
          <a:xfrm>
            <a:off x="2988800" y="4040100"/>
            <a:ext cx="5699700" cy="6603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will learn more about interfaces.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 you gain exposure to them, you will gain understanding.</a:t>
            </a:r>
            <a:endParaRPr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0" name="Google Shape;560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0"/>
            <a:ext cx="6230846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1" name="Google Shape;561;p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69725" y="2534575"/>
            <a:ext cx="4174275" cy="26089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62" name="Google Shape;562;p84"/>
          <p:cNvCxnSpPr/>
          <p:nvPr/>
        </p:nvCxnSpPr>
        <p:spPr>
          <a:xfrm flipH="1" rot="10800000">
            <a:off x="1824550" y="3466525"/>
            <a:ext cx="3753300" cy="756000"/>
          </a:xfrm>
          <a:prstGeom prst="straightConnector1">
            <a:avLst/>
          </a:prstGeom>
          <a:noFill/>
          <a:ln cap="flat" cmpd="sng" w="19050">
            <a:solidFill>
              <a:srgbClr val="CCCCCC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63" name="Google Shape;563;p84"/>
          <p:cNvCxnSpPr/>
          <p:nvPr/>
        </p:nvCxnSpPr>
        <p:spPr>
          <a:xfrm flipH="1" rot="10800000">
            <a:off x="2302400" y="3753425"/>
            <a:ext cx="3284100" cy="634200"/>
          </a:xfrm>
          <a:prstGeom prst="straightConnector1">
            <a:avLst/>
          </a:prstGeom>
          <a:noFill/>
          <a:ln cap="flat" cmpd="sng" w="19050">
            <a:solidFill>
              <a:srgbClr val="CCCCCC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64" name="Google Shape;564;p84"/>
          <p:cNvCxnSpPr/>
          <p:nvPr/>
        </p:nvCxnSpPr>
        <p:spPr>
          <a:xfrm flipH="1" rot="10800000">
            <a:off x="2484875" y="4648125"/>
            <a:ext cx="1485600" cy="113100"/>
          </a:xfrm>
          <a:prstGeom prst="straightConnector1">
            <a:avLst/>
          </a:prstGeom>
          <a:noFill/>
          <a:ln cap="flat" cmpd="sng" w="19050">
            <a:solidFill>
              <a:srgbClr val="CCCCCC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65" name="Google Shape;565;p84"/>
          <p:cNvCxnSpPr/>
          <p:nvPr/>
        </p:nvCxnSpPr>
        <p:spPr>
          <a:xfrm flipH="1" rot="10800000">
            <a:off x="2206850" y="4578625"/>
            <a:ext cx="3336300" cy="330300"/>
          </a:xfrm>
          <a:prstGeom prst="straightConnector1">
            <a:avLst/>
          </a:prstGeom>
          <a:noFill/>
          <a:ln cap="flat" cmpd="sng" w="19050">
            <a:solidFill>
              <a:srgbClr val="CCCCCC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66" name="Google Shape;566;p84"/>
          <p:cNvCxnSpPr/>
          <p:nvPr/>
        </p:nvCxnSpPr>
        <p:spPr>
          <a:xfrm flipH="1" rot="10800000">
            <a:off x="1833250" y="4569975"/>
            <a:ext cx="2007000" cy="78300"/>
          </a:xfrm>
          <a:prstGeom prst="straightConnector1">
            <a:avLst/>
          </a:prstGeom>
          <a:noFill/>
          <a:ln cap="flat" cmpd="sng" w="19050">
            <a:solidFill>
              <a:srgbClr val="CCCCCC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67" name="Google Shape;567;p84"/>
          <p:cNvCxnSpPr/>
          <p:nvPr/>
        </p:nvCxnSpPr>
        <p:spPr>
          <a:xfrm flipH="1" rot="10800000">
            <a:off x="3805500" y="4014175"/>
            <a:ext cx="1763700" cy="555900"/>
          </a:xfrm>
          <a:prstGeom prst="straightConnector1">
            <a:avLst/>
          </a:prstGeom>
          <a:noFill/>
          <a:ln cap="flat" cmpd="sng" w="19050">
            <a:solidFill>
              <a:srgbClr val="CCCCCC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68" name="Google Shape;568;p84"/>
          <p:cNvCxnSpPr/>
          <p:nvPr/>
        </p:nvCxnSpPr>
        <p:spPr>
          <a:xfrm flipH="1" rot="10800000">
            <a:off x="3927125" y="4309550"/>
            <a:ext cx="1642200" cy="347400"/>
          </a:xfrm>
          <a:prstGeom prst="straightConnector1">
            <a:avLst/>
          </a:prstGeom>
          <a:noFill/>
          <a:ln cap="flat" cmpd="sng" w="19050">
            <a:solidFill>
              <a:srgbClr val="CCCCCC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69" name="Google Shape;569;p84"/>
          <p:cNvSpPr txBox="1"/>
          <p:nvPr/>
        </p:nvSpPr>
        <p:spPr>
          <a:xfrm rot="1800004">
            <a:off x="4261799" y="1194129"/>
            <a:ext cx="5004591" cy="851457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Already Saw This</a:t>
            </a:r>
            <a:endParaRPr sz="4800"/>
          </a:p>
        </p:txBody>
      </p:sp>
      <p:cxnSp>
        <p:nvCxnSpPr>
          <p:cNvPr id="570" name="Google Shape;570;p84"/>
          <p:cNvCxnSpPr/>
          <p:nvPr/>
        </p:nvCxnSpPr>
        <p:spPr>
          <a:xfrm>
            <a:off x="1242425" y="2424050"/>
            <a:ext cx="5214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1" name="Google Shape;571;p84"/>
          <p:cNvCxnSpPr/>
          <p:nvPr/>
        </p:nvCxnSpPr>
        <p:spPr>
          <a:xfrm>
            <a:off x="2632575" y="2419725"/>
            <a:ext cx="35274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2" name="Google Shape;572;p84"/>
          <p:cNvCxnSpPr/>
          <p:nvPr/>
        </p:nvCxnSpPr>
        <p:spPr>
          <a:xfrm flipH="1">
            <a:off x="2337300" y="1789800"/>
            <a:ext cx="338700" cy="3300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73" name="Google Shape;573;p84"/>
          <p:cNvSpPr txBox="1"/>
          <p:nvPr/>
        </p:nvSpPr>
        <p:spPr>
          <a:xfrm>
            <a:off x="2154700" y="1338050"/>
            <a:ext cx="2432700" cy="417000"/>
          </a:xfrm>
          <a:prstGeom prst="rect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notice x is of type interface{}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8" name="Google Shape;578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2250" y="0"/>
            <a:ext cx="61594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79" name="Google Shape;579;p85"/>
          <p:cNvSpPr/>
          <p:nvPr/>
        </p:nvSpPr>
        <p:spPr>
          <a:xfrm>
            <a:off x="1511775" y="269350"/>
            <a:ext cx="87000" cy="938400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0" name="Google Shape;580;p85"/>
          <p:cNvSpPr/>
          <p:nvPr/>
        </p:nvSpPr>
        <p:spPr>
          <a:xfrm>
            <a:off x="1511775" y="2515650"/>
            <a:ext cx="87000" cy="490500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1" name="Google Shape;581;p85"/>
          <p:cNvSpPr/>
          <p:nvPr/>
        </p:nvSpPr>
        <p:spPr>
          <a:xfrm>
            <a:off x="1511775" y="3780150"/>
            <a:ext cx="87000" cy="1233000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82" name="Google Shape;582;p85"/>
          <p:cNvCxnSpPr/>
          <p:nvPr/>
        </p:nvCxnSpPr>
        <p:spPr>
          <a:xfrm>
            <a:off x="2832400" y="486550"/>
            <a:ext cx="677700" cy="87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83" name="Google Shape;583;p85"/>
          <p:cNvCxnSpPr/>
          <p:nvPr/>
        </p:nvCxnSpPr>
        <p:spPr>
          <a:xfrm>
            <a:off x="3110425" y="1446975"/>
            <a:ext cx="6825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84" name="Google Shape;584;p85"/>
          <p:cNvCxnSpPr/>
          <p:nvPr/>
        </p:nvCxnSpPr>
        <p:spPr>
          <a:xfrm>
            <a:off x="3327625" y="1590000"/>
            <a:ext cx="4779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85" name="Google Shape;585;p85"/>
          <p:cNvCxnSpPr/>
          <p:nvPr/>
        </p:nvCxnSpPr>
        <p:spPr>
          <a:xfrm>
            <a:off x="4096925" y="1733700"/>
            <a:ext cx="6990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86" name="Google Shape;586;p85"/>
          <p:cNvCxnSpPr/>
          <p:nvPr/>
        </p:nvCxnSpPr>
        <p:spPr>
          <a:xfrm>
            <a:off x="2437425" y="1872725"/>
            <a:ext cx="4692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87" name="Google Shape;587;p85"/>
          <p:cNvCxnSpPr/>
          <p:nvPr/>
        </p:nvCxnSpPr>
        <p:spPr>
          <a:xfrm>
            <a:off x="2124650" y="2760900"/>
            <a:ext cx="4779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8" name="Google Shape;588;p85"/>
          <p:cNvSpPr txBox="1"/>
          <p:nvPr/>
        </p:nvSpPr>
        <p:spPr>
          <a:xfrm rot="-537">
            <a:off x="7098375" y="1511775"/>
            <a:ext cx="1920000" cy="5733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0000"/>
                </a:solidFill>
              </a:rPr>
              <a:t>assertions</a:t>
            </a:r>
            <a:endParaRPr sz="1200">
              <a:solidFill>
                <a:srgbClr val="FF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0000"/>
                </a:solidFill>
              </a:rPr>
              <a:t>are for interface types</a:t>
            </a:r>
            <a:endParaRPr sz="1200">
              <a:solidFill>
                <a:srgbClr val="FF0000"/>
              </a:solidFill>
            </a:endParaRPr>
          </a:p>
        </p:txBody>
      </p:sp>
      <p:sp>
        <p:nvSpPr>
          <p:cNvPr id="589" name="Google Shape;589;p85"/>
          <p:cNvSpPr/>
          <p:nvPr/>
        </p:nvSpPr>
        <p:spPr>
          <a:xfrm>
            <a:off x="4961050" y="1285875"/>
            <a:ext cx="695100" cy="165000"/>
          </a:xfrm>
          <a:prstGeom prst="rect">
            <a:avLst/>
          </a:prstGeom>
          <a:noFill/>
          <a:ln cap="flat" cmpd="sng" w="1905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0" name="Google Shape;590;p85"/>
          <p:cNvSpPr/>
          <p:nvPr/>
        </p:nvSpPr>
        <p:spPr>
          <a:xfrm>
            <a:off x="3619050" y="2637275"/>
            <a:ext cx="759900" cy="165000"/>
          </a:xfrm>
          <a:prstGeom prst="rect">
            <a:avLst/>
          </a:prstGeom>
          <a:noFill/>
          <a:ln cap="flat" cmpd="sng" w="1905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1" name="Google Shape;591;p85"/>
          <p:cNvSpPr/>
          <p:nvPr/>
        </p:nvSpPr>
        <p:spPr>
          <a:xfrm>
            <a:off x="5417550" y="2133325"/>
            <a:ext cx="695100" cy="165000"/>
          </a:xfrm>
          <a:prstGeom prst="rect">
            <a:avLst/>
          </a:prstGeom>
          <a:noFill/>
          <a:ln cap="flat" cmpd="sng" w="1905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92" name="Google Shape;592;p85"/>
          <p:cNvCxnSpPr/>
          <p:nvPr/>
        </p:nvCxnSpPr>
        <p:spPr>
          <a:xfrm>
            <a:off x="5951525" y="2293825"/>
            <a:ext cx="1233900" cy="0"/>
          </a:xfrm>
          <a:prstGeom prst="straightConnector1">
            <a:avLst/>
          </a:prstGeom>
          <a:noFill/>
          <a:ln cap="flat" cmpd="sng" w="19050">
            <a:solidFill>
              <a:srgbClr val="FF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93" name="Google Shape;593;p85"/>
          <p:cNvCxnSpPr/>
          <p:nvPr/>
        </p:nvCxnSpPr>
        <p:spPr>
          <a:xfrm>
            <a:off x="1672725" y="2437525"/>
            <a:ext cx="438600" cy="0"/>
          </a:xfrm>
          <a:prstGeom prst="straightConnector1">
            <a:avLst/>
          </a:prstGeom>
          <a:noFill/>
          <a:ln cap="flat" cmpd="sng" w="19050">
            <a:solidFill>
              <a:srgbClr val="FF00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4" name="Google Shape;594;p85"/>
          <p:cNvSpPr txBox="1"/>
          <p:nvPr/>
        </p:nvSpPr>
        <p:spPr>
          <a:xfrm rot="-601">
            <a:off x="5508400" y="2433050"/>
            <a:ext cx="3432000" cy="712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00FF"/>
                </a:solidFill>
              </a:rPr>
              <a:t>dynamic type</a:t>
            </a:r>
            <a:endParaRPr sz="1200">
              <a:solidFill>
                <a:srgbClr val="FF00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00FF"/>
                </a:solidFill>
              </a:rPr>
              <a:t>even though go is statically typed</a:t>
            </a:r>
            <a:endParaRPr sz="1200">
              <a:solidFill>
                <a:srgbClr val="FF00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00FF"/>
                </a:solidFill>
              </a:rPr>
              <a:t>we can use interfaces to create dynamic typing</a:t>
            </a:r>
            <a:endParaRPr sz="1200">
              <a:solidFill>
                <a:srgbClr val="FF00FF"/>
              </a:solidFill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9" name="Google Shape;599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8875" y="1221073"/>
            <a:ext cx="6826226" cy="2077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725" y="184875"/>
            <a:ext cx="5636099" cy="342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61100" y="3443075"/>
            <a:ext cx="4355174" cy="1350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" name="Google Shape;604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875" y="69525"/>
            <a:ext cx="6629199" cy="3773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" name="Google Shape;605;p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94925" y="3379773"/>
            <a:ext cx="6036202" cy="1042600"/>
          </a:xfrm>
          <a:prstGeom prst="rect">
            <a:avLst/>
          </a:prstGeom>
          <a:noFill/>
          <a:ln>
            <a:noFill/>
          </a:ln>
        </p:spPr>
      </p:pic>
      <p:sp>
        <p:nvSpPr>
          <p:cNvPr id="606" name="Google Shape;606;p87"/>
          <p:cNvSpPr/>
          <p:nvPr/>
        </p:nvSpPr>
        <p:spPr>
          <a:xfrm>
            <a:off x="3153850" y="3909725"/>
            <a:ext cx="5690700" cy="2520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7" name="Google Shape;607;p87"/>
          <p:cNvSpPr txBox="1"/>
          <p:nvPr/>
        </p:nvSpPr>
        <p:spPr>
          <a:xfrm rot="-537">
            <a:off x="7098375" y="1511775"/>
            <a:ext cx="1920000" cy="5733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0000"/>
                </a:solidFill>
              </a:rPr>
              <a:t>assertions</a:t>
            </a:r>
            <a:endParaRPr sz="1200">
              <a:solidFill>
                <a:srgbClr val="FF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0000"/>
                </a:solidFill>
              </a:rPr>
              <a:t>are for interface types</a:t>
            </a:r>
            <a:endParaRPr sz="1200">
              <a:solidFill>
                <a:srgbClr val="FF0000"/>
              </a:solidFill>
            </a:endParaRPr>
          </a:p>
        </p:txBody>
      </p:sp>
      <p:cxnSp>
        <p:nvCxnSpPr>
          <p:cNvPr id="608" name="Google Shape;608;p87"/>
          <p:cNvCxnSpPr/>
          <p:nvPr/>
        </p:nvCxnSpPr>
        <p:spPr>
          <a:xfrm flipH="1">
            <a:off x="3077525" y="1346700"/>
            <a:ext cx="338700" cy="3300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09" name="Google Shape;609;p87"/>
          <p:cNvSpPr txBox="1"/>
          <p:nvPr/>
        </p:nvSpPr>
        <p:spPr>
          <a:xfrm>
            <a:off x="2894925" y="894950"/>
            <a:ext cx="2622300" cy="417000"/>
          </a:xfrm>
          <a:prstGeom prst="rect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name is not of type interface{}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88"/>
          <p:cNvSpPr txBox="1"/>
          <p:nvPr/>
        </p:nvSpPr>
        <p:spPr>
          <a:xfrm rot="-537">
            <a:off x="7098375" y="1511775"/>
            <a:ext cx="1920000" cy="5733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0000"/>
                </a:solidFill>
              </a:rPr>
              <a:t>assertions</a:t>
            </a:r>
            <a:endParaRPr sz="1200">
              <a:solidFill>
                <a:srgbClr val="FF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0000"/>
                </a:solidFill>
              </a:rPr>
              <a:t>are for interface types</a:t>
            </a:r>
            <a:endParaRPr sz="1200">
              <a:solidFill>
                <a:srgbClr val="FF0000"/>
              </a:solidFill>
            </a:endParaRPr>
          </a:p>
        </p:txBody>
      </p:sp>
      <p:pic>
        <p:nvPicPr>
          <p:cNvPr id="615" name="Google Shape;615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3998" y="245175"/>
            <a:ext cx="6619726" cy="387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6" name="Google Shape;616;p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25900" y="3572650"/>
            <a:ext cx="3844100" cy="117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1" name="Google Shape;621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5388" y="77250"/>
            <a:ext cx="7595550" cy="410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2" name="Google Shape;622;p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24488" y="3706575"/>
            <a:ext cx="4684124" cy="122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7" name="Google Shape;627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8650" y="224825"/>
            <a:ext cx="6819900" cy="398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8" name="Google Shape;628;p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43075" y="3831138"/>
            <a:ext cx="3875824" cy="1215675"/>
          </a:xfrm>
          <a:prstGeom prst="rect">
            <a:avLst/>
          </a:prstGeom>
          <a:noFill/>
          <a:ln>
            <a:noFill/>
          </a:ln>
        </p:spPr>
      </p:pic>
      <p:sp>
        <p:nvSpPr>
          <p:cNvPr id="629" name="Google Shape;629;p90"/>
          <p:cNvSpPr txBox="1"/>
          <p:nvPr/>
        </p:nvSpPr>
        <p:spPr>
          <a:xfrm>
            <a:off x="7167000" y="3301550"/>
            <a:ext cx="1977000" cy="4779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0000"/>
                </a:solidFill>
              </a:rPr>
              <a:t>What will happen when I uncomment line 8 and run this?</a:t>
            </a:r>
            <a:endParaRPr sz="10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" name="Google Shape;634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825" y="133550"/>
            <a:ext cx="6743700" cy="3486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35" name="Google Shape;635;p91"/>
          <p:cNvGrpSpPr/>
          <p:nvPr/>
        </p:nvGrpSpPr>
        <p:grpSpPr>
          <a:xfrm>
            <a:off x="1555351" y="3483921"/>
            <a:ext cx="7371826" cy="1329325"/>
            <a:chOff x="1555351" y="3483921"/>
            <a:chExt cx="7371826" cy="1329325"/>
          </a:xfrm>
        </p:grpSpPr>
        <p:pic>
          <p:nvPicPr>
            <p:cNvPr id="636" name="Google Shape;636;p9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555351" y="3483921"/>
              <a:ext cx="7371826" cy="13293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37" name="Google Shape;637;p91"/>
            <p:cNvSpPr/>
            <p:nvPr/>
          </p:nvSpPr>
          <p:spPr>
            <a:xfrm>
              <a:off x="5421550" y="4118275"/>
              <a:ext cx="3379800" cy="382200"/>
            </a:xfrm>
            <a:prstGeom prst="rect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2" name="Google Shape;642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3125" y="63925"/>
            <a:ext cx="7296150" cy="388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3" name="Google Shape;643;p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91350" y="3506550"/>
            <a:ext cx="4139524" cy="1219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8" name="Google Shape;648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450" y="117200"/>
            <a:ext cx="6907975" cy="369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9" name="Google Shape;649;p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04825" y="3638225"/>
            <a:ext cx="4444300" cy="14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650" name="Google Shape;650;p93"/>
          <p:cNvSpPr txBox="1"/>
          <p:nvPr/>
        </p:nvSpPr>
        <p:spPr>
          <a:xfrm>
            <a:off x="7098375" y="590800"/>
            <a:ext cx="1950600" cy="85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0000"/>
                </a:solidFill>
              </a:rPr>
              <a:t>reminder:</a:t>
            </a:r>
            <a:endParaRPr sz="2400">
              <a:solidFill>
                <a:srgbClr val="FF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0000"/>
                </a:solidFill>
              </a:rPr>
              <a:t>casting</a:t>
            </a:r>
            <a:endParaRPr sz="2400">
              <a:solidFill>
                <a:srgbClr val="FF0000"/>
              </a:solidFill>
            </a:endParaRPr>
          </a:p>
        </p:txBody>
      </p:sp>
      <p:cxnSp>
        <p:nvCxnSpPr>
          <p:cNvPr id="651" name="Google Shape;651;p93"/>
          <p:cNvCxnSpPr/>
          <p:nvPr/>
        </p:nvCxnSpPr>
        <p:spPr>
          <a:xfrm flipH="1">
            <a:off x="5777700" y="1433575"/>
            <a:ext cx="2050500" cy="15465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6" name="Google Shape;656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3047" y="87450"/>
            <a:ext cx="5354650" cy="3975825"/>
          </a:xfrm>
          <a:prstGeom prst="rect">
            <a:avLst/>
          </a:prstGeom>
          <a:noFill/>
          <a:ln>
            <a:noFill/>
          </a:ln>
        </p:spPr>
      </p:pic>
      <p:sp>
        <p:nvSpPr>
          <p:cNvPr id="657" name="Google Shape;657;p94"/>
          <p:cNvSpPr txBox="1"/>
          <p:nvPr/>
        </p:nvSpPr>
        <p:spPr>
          <a:xfrm>
            <a:off x="7098375" y="590800"/>
            <a:ext cx="1950600" cy="85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</a:rPr>
              <a:t>can we cast </a:t>
            </a:r>
            <a:endParaRPr sz="1800">
              <a:solidFill>
                <a:srgbClr val="FF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</a:rPr>
              <a:t>type interface?</a:t>
            </a:r>
            <a:endParaRPr sz="1800">
              <a:solidFill>
                <a:srgbClr val="FF0000"/>
              </a:solidFill>
            </a:endParaRPr>
          </a:p>
        </p:txBody>
      </p:sp>
      <p:cxnSp>
        <p:nvCxnSpPr>
          <p:cNvPr id="658" name="Google Shape;658;p94"/>
          <p:cNvCxnSpPr/>
          <p:nvPr/>
        </p:nvCxnSpPr>
        <p:spPr>
          <a:xfrm flipH="1">
            <a:off x="4882800" y="1433575"/>
            <a:ext cx="2945400" cy="19374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659" name="Google Shape;659;p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58126" y="4234753"/>
            <a:ext cx="5885874" cy="996200"/>
          </a:xfrm>
          <a:prstGeom prst="rect">
            <a:avLst/>
          </a:prstGeom>
          <a:noFill/>
          <a:ln>
            <a:noFill/>
          </a:ln>
        </p:spPr>
      </p:pic>
      <p:sp>
        <p:nvSpPr>
          <p:cNvPr id="660" name="Google Shape;660;p94"/>
          <p:cNvSpPr/>
          <p:nvPr/>
        </p:nvSpPr>
        <p:spPr>
          <a:xfrm>
            <a:off x="4387625" y="4752525"/>
            <a:ext cx="4648200" cy="2781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95"/>
          <p:cNvSpPr txBox="1"/>
          <p:nvPr>
            <p:ph type="ctrTitle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0">
                <a:solidFill>
                  <a:srgbClr val="FF00FF"/>
                </a:solidFill>
              </a:rPr>
              <a:t>BACK TO TYPE</a:t>
            </a:r>
            <a:endParaRPr sz="15000">
              <a:solidFill>
                <a:srgbClr val="FF00FF"/>
              </a:solidFill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0" name="Google Shape;670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57525" y="57150"/>
            <a:ext cx="3028950" cy="5029200"/>
          </a:xfrm>
          <a:prstGeom prst="rect">
            <a:avLst/>
          </a:prstGeom>
          <a:noFill/>
          <a:ln>
            <a:noFill/>
          </a:ln>
        </p:spPr>
      </p:pic>
      <p:sp>
        <p:nvSpPr>
          <p:cNvPr id="671" name="Google Shape;671;p96"/>
          <p:cNvSpPr txBox="1"/>
          <p:nvPr/>
        </p:nvSpPr>
        <p:spPr>
          <a:xfrm>
            <a:off x="7489350" y="4804650"/>
            <a:ext cx="1654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4"/>
              </a:rPr>
              <a:t>https://golang.org/ref/spec</a:t>
            </a:r>
            <a:r>
              <a:rPr lang="en" sz="1000"/>
              <a:t> </a:t>
            </a:r>
            <a:endParaRPr sz="1000"/>
          </a:p>
        </p:txBody>
      </p:sp>
      <p:sp>
        <p:nvSpPr>
          <p:cNvPr id="672" name="Google Shape;672;p96"/>
          <p:cNvSpPr/>
          <p:nvPr/>
        </p:nvSpPr>
        <p:spPr>
          <a:xfrm>
            <a:off x="3345025" y="868825"/>
            <a:ext cx="2007000" cy="338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3" name="Google Shape;673;p96"/>
          <p:cNvSpPr/>
          <p:nvPr/>
        </p:nvSpPr>
        <p:spPr>
          <a:xfrm>
            <a:off x="3345025" y="1247125"/>
            <a:ext cx="2007000" cy="338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4" name="Google Shape;674;p96"/>
          <p:cNvSpPr/>
          <p:nvPr/>
        </p:nvSpPr>
        <p:spPr>
          <a:xfrm>
            <a:off x="3345025" y="1625425"/>
            <a:ext cx="2007000" cy="338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651" y="96087"/>
            <a:ext cx="6168274" cy="4103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09213" y="3690013"/>
            <a:ext cx="4652125" cy="135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100"/>
          <p:cNvSpPr txBox="1"/>
          <p:nvPr/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103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</a:rPr>
              <a:t>math package</a:t>
            </a:r>
            <a:endParaRPr>
              <a:solidFill>
                <a:srgbClr val="FF00FF"/>
              </a:solidFill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9" name="Google Shape;709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3824" y="0"/>
            <a:ext cx="4436351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8400" y="840463"/>
            <a:ext cx="4352925" cy="250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17650" y="1698250"/>
            <a:ext cx="2447925" cy="97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10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exercise</a:t>
            </a:r>
            <a:endParaRPr/>
          </a:p>
        </p:txBody>
      </p:sp>
      <p:sp>
        <p:nvSpPr>
          <p:cNvPr id="721" name="Google Shape;721;p106"/>
          <p:cNvSpPr txBox="1"/>
          <p:nvPr>
            <p:ph idx="1" type="subTitle"/>
          </p:nvPr>
        </p:nvSpPr>
        <p:spPr>
          <a:xfrm>
            <a:off x="685800" y="2840050"/>
            <a:ext cx="7772400" cy="212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rounding up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create a program that asks the user for a float64 and assigns it to x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then print the least integer value greater than or equal to x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for example, if someone entered 43.2, print: 44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for example, if someone entered 43.9, print: 44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use the math pkg func </a:t>
            </a:r>
            <a:r>
              <a:rPr b="1" lang="en" sz="1800">
                <a:solidFill>
                  <a:srgbClr val="0000FF"/>
                </a:solidFill>
              </a:rPr>
              <a:t>Ceil</a:t>
            </a:r>
            <a:endParaRPr b="1" sz="1800"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